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78" r:id="rId11"/>
    <p:sldId id="266"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6" r:id="rId31"/>
    <p:sldId id="290" r:id="rId32"/>
    <p:sldId id="288" r:id="rId33"/>
    <p:sldId id="293" r:id="rId34"/>
    <p:sldId id="294" r:id="rId35"/>
    <p:sldId id="295" r:id="rId36"/>
    <p:sldId id="291" r:id="rId37"/>
    <p:sldId id="292" r:id="rId38"/>
    <p:sldId id="296" r:id="rId39"/>
    <p:sldId id="287" r:id="rId40"/>
    <p:sldId id="297" r:id="rId41"/>
    <p:sldId id="298" r:id="rId42"/>
    <p:sldId id="299" r:id="rId43"/>
    <p:sldId id="300" r:id="rId44"/>
    <p:sldId id="301" r:id="rId45"/>
    <p:sldId id="302" r:id="rId46"/>
    <p:sldId id="303" r:id="rId47"/>
    <p:sldId id="285" r:id="rId48"/>
    <p:sldId id="305" r:id="rId49"/>
    <p:sldId id="304" r:id="rId50"/>
    <p:sldId id="306" r:id="rId51"/>
    <p:sldId id="307" r:id="rId52"/>
    <p:sldId id="308" r:id="rId53"/>
    <p:sldId id="309" r:id="rId54"/>
    <p:sldId id="310" r:id="rId55"/>
    <p:sldId id="311" r:id="rId56"/>
    <p:sldId id="312" r:id="rId57"/>
    <p:sldId id="313" r:id="rId58"/>
    <p:sldId id="314" r:id="rId59"/>
    <p:sldId id="321" r:id="rId60"/>
    <p:sldId id="316" r:id="rId61"/>
    <p:sldId id="319" r:id="rId62"/>
    <p:sldId id="315" r:id="rId63"/>
    <p:sldId id="318" r:id="rId64"/>
    <p:sldId id="317" r:id="rId65"/>
    <p:sldId id="329" r:id="rId66"/>
    <p:sldId id="320" r:id="rId67"/>
    <p:sldId id="322" r:id="rId68"/>
    <p:sldId id="323" r:id="rId69"/>
    <p:sldId id="324" r:id="rId70"/>
    <p:sldId id="325" r:id="rId71"/>
    <p:sldId id="330" r:id="rId72"/>
    <p:sldId id="336" r:id="rId73"/>
    <p:sldId id="326" r:id="rId74"/>
    <p:sldId id="327" r:id="rId75"/>
    <p:sldId id="328" r:id="rId76"/>
    <p:sldId id="331" r:id="rId77"/>
    <p:sldId id="332" r:id="rId78"/>
    <p:sldId id="335" r:id="rId79"/>
    <p:sldId id="334" r:id="rId80"/>
    <p:sldId id="340" r:id="rId81"/>
    <p:sldId id="337" r:id="rId82"/>
    <p:sldId id="338" r:id="rId83"/>
    <p:sldId id="341" r:id="rId84"/>
    <p:sldId id="342" r:id="rId85"/>
    <p:sldId id="333" r:id="rId8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7BDD0-F42D-4D74-BAC8-290935B9DCDE}" type="datetimeFigureOut">
              <a:rPr lang="pt-BR" smtClean="0"/>
              <a:t>13/09/2019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10D6A-4DBC-4C03-B86F-FDE28476FA56}" type="slidenum">
              <a:rPr lang="pt-BR" smtClean="0"/>
              <a:t>‹nº›</a:t>
            </a:fld>
            <a:endParaRPr lang="pt-BR"/>
          </a:p>
        </p:txBody>
      </p:sp>
    </p:spTree>
    <p:extLst>
      <p:ext uri="{BB962C8B-B14F-4D97-AF65-F5344CB8AC3E}">
        <p14:creationId xmlns:p14="http://schemas.microsoft.com/office/powerpoint/2010/main" val="230930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9</a:t>
            </a:fld>
            <a:endParaRPr lang="pt-BR"/>
          </a:p>
        </p:txBody>
      </p:sp>
    </p:spTree>
    <p:extLst>
      <p:ext uri="{BB962C8B-B14F-4D97-AF65-F5344CB8AC3E}">
        <p14:creationId xmlns:p14="http://schemas.microsoft.com/office/powerpoint/2010/main" val="125923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15</a:t>
            </a:fld>
            <a:endParaRPr lang="pt-BR"/>
          </a:p>
        </p:txBody>
      </p:sp>
    </p:spTree>
    <p:extLst>
      <p:ext uri="{BB962C8B-B14F-4D97-AF65-F5344CB8AC3E}">
        <p14:creationId xmlns:p14="http://schemas.microsoft.com/office/powerpoint/2010/main" val="232752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19</a:t>
            </a:fld>
            <a:endParaRPr lang="pt-BR"/>
          </a:p>
        </p:txBody>
      </p:sp>
    </p:spTree>
    <p:extLst>
      <p:ext uri="{BB962C8B-B14F-4D97-AF65-F5344CB8AC3E}">
        <p14:creationId xmlns:p14="http://schemas.microsoft.com/office/powerpoint/2010/main" val="759838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26</a:t>
            </a:fld>
            <a:endParaRPr lang="pt-BR"/>
          </a:p>
        </p:txBody>
      </p:sp>
    </p:spTree>
    <p:extLst>
      <p:ext uri="{BB962C8B-B14F-4D97-AF65-F5344CB8AC3E}">
        <p14:creationId xmlns:p14="http://schemas.microsoft.com/office/powerpoint/2010/main" val="2898752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49</a:t>
            </a:fld>
            <a:endParaRPr lang="pt-BR"/>
          </a:p>
        </p:txBody>
      </p:sp>
    </p:spTree>
    <p:extLst>
      <p:ext uri="{BB962C8B-B14F-4D97-AF65-F5344CB8AC3E}">
        <p14:creationId xmlns:p14="http://schemas.microsoft.com/office/powerpoint/2010/main" val="297663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B910D6A-4DBC-4C03-B86F-FDE28476FA56}" type="slidenum">
              <a:rPr lang="pt-BR" smtClean="0"/>
              <a:t>53</a:t>
            </a:fld>
            <a:endParaRPr lang="pt-BR"/>
          </a:p>
        </p:txBody>
      </p:sp>
    </p:spTree>
    <p:extLst>
      <p:ext uri="{BB962C8B-B14F-4D97-AF65-F5344CB8AC3E}">
        <p14:creationId xmlns:p14="http://schemas.microsoft.com/office/powerpoint/2010/main" val="250672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B910D6A-4DBC-4C03-B86F-FDE28476FA56}" type="slidenum">
              <a:rPr lang="pt-BR" smtClean="0"/>
              <a:t>61</a:t>
            </a:fld>
            <a:endParaRPr lang="pt-BR"/>
          </a:p>
        </p:txBody>
      </p:sp>
    </p:spTree>
    <p:extLst>
      <p:ext uri="{BB962C8B-B14F-4D97-AF65-F5344CB8AC3E}">
        <p14:creationId xmlns:p14="http://schemas.microsoft.com/office/powerpoint/2010/main" val="1153670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B910D6A-4DBC-4C03-B86F-FDE28476FA56}" type="slidenum">
              <a:rPr lang="pt-BR" smtClean="0"/>
              <a:t>64</a:t>
            </a:fld>
            <a:endParaRPr lang="pt-BR"/>
          </a:p>
        </p:txBody>
      </p:sp>
    </p:spTree>
    <p:extLst>
      <p:ext uri="{BB962C8B-B14F-4D97-AF65-F5344CB8AC3E}">
        <p14:creationId xmlns:p14="http://schemas.microsoft.com/office/powerpoint/2010/main" val="280859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7B910D6A-4DBC-4C03-B86F-FDE28476FA56}" type="slidenum">
              <a:rPr lang="pt-BR" smtClean="0"/>
              <a:t>67</a:t>
            </a:fld>
            <a:endParaRPr lang="pt-BR"/>
          </a:p>
        </p:txBody>
      </p:sp>
    </p:spTree>
    <p:extLst>
      <p:ext uri="{BB962C8B-B14F-4D97-AF65-F5344CB8AC3E}">
        <p14:creationId xmlns:p14="http://schemas.microsoft.com/office/powerpoint/2010/main" val="110091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3D399CBC-D534-4334-85D7-6A625846EC7E}" type="datetime1">
              <a:rPr lang="pt-BR" smtClean="0"/>
              <a:t>13/09/2019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502272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DD432562-78F1-471C-AA4E-E1911A3D2683}" type="datetime1">
              <a:rPr lang="pt-BR" smtClean="0"/>
              <a:t>13/09/2019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374970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444A394-16F2-4AC6-A041-0563238FA6CD}" type="datetime1">
              <a:rPr lang="pt-BR" smtClean="0"/>
              <a:t>13/09/2019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19198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4F5E768D-A7B0-4215-8EF5-78E812232D1F}" type="datetime1">
              <a:rPr lang="pt-BR" smtClean="0"/>
              <a:t>13/09/2019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323864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B10DE784-C82C-4F87-9D48-B1AAC243183D}" type="datetime1">
              <a:rPr lang="pt-BR" smtClean="0"/>
              <a:t>13/09/2019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2114389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CB496B05-707E-4853-9F1A-A97C1260BD31}" type="datetime1">
              <a:rPr lang="pt-BR" smtClean="0"/>
              <a:t>13/09/2019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419855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29670799-1F33-45BD-9477-CF47587DF256}" type="datetime1">
              <a:rPr lang="pt-BR" smtClean="0"/>
              <a:t>13/09/2019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2432848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2A3DBC27-6637-4E9D-B6A8-10297226943F}" type="datetime1">
              <a:rPr lang="pt-BR" smtClean="0"/>
              <a:t>13/09/2019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294201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3D3C72A-9CC0-4E7F-9F58-525861BF8B9E}" type="datetime1">
              <a:rPr lang="pt-BR" smtClean="0"/>
              <a:t>13/09/2019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156674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3DCD65CA-E1C4-4C32-95AF-8BE0B70414C5}" type="datetime1">
              <a:rPr lang="pt-BR" smtClean="0"/>
              <a:t>13/09/2019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2529258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B19DB2D1-42FA-474A-BAE0-1524686710B9}" type="datetime1">
              <a:rPr lang="pt-BR" smtClean="0"/>
              <a:t>13/09/2019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4A0D0F1B-B8CC-4CC4-A3C3-2349A6DB7AF0}" type="slidenum">
              <a:rPr lang="pt-BR" smtClean="0"/>
              <a:t>‹nº›</a:t>
            </a:fld>
            <a:endParaRPr lang="pt-BR"/>
          </a:p>
        </p:txBody>
      </p:sp>
    </p:spTree>
    <p:extLst>
      <p:ext uri="{BB962C8B-B14F-4D97-AF65-F5344CB8AC3E}">
        <p14:creationId xmlns:p14="http://schemas.microsoft.com/office/powerpoint/2010/main" val="270306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14B4F-2BD1-463F-BE4B-B96799143362}" type="datetime1">
              <a:rPr lang="pt-BR" smtClean="0"/>
              <a:t>13/09/2019</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0D0F1B-B8CC-4CC4-A3C3-2349A6DB7AF0}" type="slidenum">
              <a:rPr lang="pt-BR" smtClean="0"/>
              <a:t>‹nº›</a:t>
            </a:fld>
            <a:endParaRPr lang="pt-BR"/>
          </a:p>
        </p:txBody>
      </p:sp>
    </p:spTree>
    <p:extLst>
      <p:ext uri="{BB962C8B-B14F-4D97-AF65-F5344CB8AC3E}">
        <p14:creationId xmlns:p14="http://schemas.microsoft.com/office/powerpoint/2010/main" val="1476810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gif"/><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Aprendizado profundo e redes neurais convolucionais</a:t>
            </a:r>
          </a:p>
        </p:txBody>
      </p:sp>
      <p:sp>
        <p:nvSpPr>
          <p:cNvPr id="3" name="Subtítulo 2"/>
          <p:cNvSpPr>
            <a:spLocks noGrp="1"/>
          </p:cNvSpPr>
          <p:nvPr>
            <p:ph type="subTitle" idx="1"/>
          </p:nvPr>
        </p:nvSpPr>
        <p:spPr/>
        <p:txBody>
          <a:bodyPr/>
          <a:lstStyle/>
          <a:p>
            <a:r>
              <a:rPr lang="pt-BR" dirty="0"/>
              <a:t>Rafael de Lima Rocha</a:t>
            </a:r>
          </a:p>
        </p:txBody>
      </p:sp>
      <p:sp>
        <p:nvSpPr>
          <p:cNvPr id="4" name="CaixaDeTexto 3"/>
          <p:cNvSpPr txBox="1"/>
          <p:nvPr/>
        </p:nvSpPr>
        <p:spPr>
          <a:xfrm>
            <a:off x="4883232" y="3996579"/>
            <a:ext cx="2425536" cy="338554"/>
          </a:xfrm>
          <a:prstGeom prst="rect">
            <a:avLst/>
          </a:prstGeom>
          <a:noFill/>
        </p:spPr>
        <p:txBody>
          <a:bodyPr wrap="none" rtlCol="0">
            <a:spAutoFit/>
          </a:bodyPr>
          <a:lstStyle/>
          <a:p>
            <a:r>
              <a:rPr lang="pt-BR" sz="1600" dirty="0"/>
              <a:t>rafael89.rocha@gmail.com</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1</a:t>
            </a:fld>
            <a:endParaRPr lang="pt-BR"/>
          </a:p>
        </p:txBody>
      </p:sp>
    </p:spTree>
    <p:extLst>
      <p:ext uri="{BB962C8B-B14F-4D97-AF65-F5344CB8AC3E}">
        <p14:creationId xmlns:p14="http://schemas.microsoft.com/office/powerpoint/2010/main" val="3874373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 rede neural?</a:t>
            </a: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80660227"/>
              </p:ext>
            </p:extLst>
          </p:nvPr>
        </p:nvGraphicFramePr>
        <p:xfrm>
          <a:off x="5207697" y="2886329"/>
          <a:ext cx="1776603" cy="2214880"/>
        </p:xfrm>
        <a:graphic>
          <a:graphicData uri="http://schemas.openxmlformats.org/drawingml/2006/table">
            <a:tbl>
              <a:tblPr firstRow="1" bandRow="1">
                <a:tableStyleId>{5940675A-B579-460E-94D1-54222C63F5DA}</a:tableStyleId>
              </a:tblPr>
              <a:tblGrid>
                <a:gridCol w="525590">
                  <a:extLst>
                    <a:ext uri="{9D8B030D-6E8A-4147-A177-3AD203B41FA5}">
                      <a16:colId xmlns:a16="http://schemas.microsoft.com/office/drawing/2014/main" val="20000"/>
                    </a:ext>
                  </a:extLst>
                </a:gridCol>
                <a:gridCol w="518858">
                  <a:extLst>
                    <a:ext uri="{9D8B030D-6E8A-4147-A177-3AD203B41FA5}">
                      <a16:colId xmlns:a16="http://schemas.microsoft.com/office/drawing/2014/main" val="20001"/>
                    </a:ext>
                  </a:extLst>
                </a:gridCol>
                <a:gridCol w="732155">
                  <a:extLst>
                    <a:ext uri="{9D8B030D-6E8A-4147-A177-3AD203B41FA5}">
                      <a16:colId xmlns:a16="http://schemas.microsoft.com/office/drawing/2014/main" val="20002"/>
                    </a:ext>
                  </a:extLst>
                </a:gridCol>
              </a:tblGrid>
              <a:tr h="185420">
                <a:tc gridSpan="2">
                  <a:txBody>
                    <a:bodyPr/>
                    <a:lstStyle/>
                    <a:p>
                      <a:pPr algn="ctr"/>
                      <a:r>
                        <a:rPr lang="pt-BR" dirty="0"/>
                        <a:t>Entradas</a:t>
                      </a:r>
                    </a:p>
                  </a:txBody>
                  <a:tcPr/>
                </a:tc>
                <a:tc hMerge="1">
                  <a:txBody>
                    <a:bodyPr/>
                    <a:lstStyle/>
                    <a:p>
                      <a:endParaRPr lang="pt-BR" dirty="0"/>
                    </a:p>
                  </a:txBody>
                  <a:tcPr/>
                </a:tc>
                <a:tc>
                  <a:txBody>
                    <a:bodyPr/>
                    <a:lstStyle/>
                    <a:p>
                      <a:pPr algn="ctr"/>
                      <a:r>
                        <a:rPr lang="pt-BR" dirty="0"/>
                        <a:t>Saída</a:t>
                      </a:r>
                    </a:p>
                  </a:txBody>
                  <a:tcPr/>
                </a:tc>
                <a:extLst>
                  <a:ext uri="{0D108BD9-81ED-4DB2-BD59-A6C34878D82A}">
                    <a16:rowId xmlns:a16="http://schemas.microsoft.com/office/drawing/2014/main" val="10000"/>
                  </a:ext>
                </a:extLst>
              </a:tr>
              <a:tr h="185420">
                <a:tc>
                  <a:txBody>
                    <a:bodyPr/>
                    <a:lstStyle/>
                    <a:p>
                      <a:pPr algn="ctr"/>
                      <a:r>
                        <a:rPr lang="pt-BR" dirty="0"/>
                        <a:t>x</a:t>
                      </a:r>
                      <a:r>
                        <a:rPr lang="pt-BR" baseline="-25000" dirty="0"/>
                        <a:t>1</a:t>
                      </a:r>
                    </a:p>
                  </a:txBody>
                  <a:tcPr/>
                </a:tc>
                <a:tc>
                  <a:txBody>
                    <a:bodyPr/>
                    <a:lstStyle/>
                    <a:p>
                      <a:pPr algn="ctr"/>
                      <a:r>
                        <a:rPr lang="pt-BR" dirty="0"/>
                        <a:t>x</a:t>
                      </a:r>
                      <a:r>
                        <a:rPr lang="pt-BR" baseline="-25000" dirty="0"/>
                        <a:t>2</a:t>
                      </a:r>
                    </a:p>
                  </a:txBody>
                  <a:tcPr/>
                </a:tc>
                <a:tc>
                  <a:txBody>
                    <a:bodyPr/>
                    <a:lstStyle/>
                    <a:p>
                      <a:pPr algn="ctr"/>
                      <a:r>
                        <a:rPr lang="pt-BR" dirty="0"/>
                        <a:t>y</a:t>
                      </a:r>
                      <a:r>
                        <a:rPr lang="pt-BR" baseline="-25000" dirty="0"/>
                        <a:t>1</a:t>
                      </a:r>
                    </a:p>
                  </a:txBody>
                  <a:tcPr/>
                </a:tc>
                <a:extLst>
                  <a:ext uri="{0D108BD9-81ED-4DB2-BD59-A6C34878D82A}">
                    <a16:rowId xmlns:a16="http://schemas.microsoft.com/office/drawing/2014/main" val="10001"/>
                  </a:ext>
                </a:extLst>
              </a:tr>
              <a:tr h="370840">
                <a:tc>
                  <a:txBody>
                    <a:bodyPr/>
                    <a:lstStyle/>
                    <a:p>
                      <a:pPr algn="ctr"/>
                      <a:r>
                        <a:rPr lang="pt-BR" dirty="0"/>
                        <a:t>0</a:t>
                      </a:r>
                    </a:p>
                  </a:txBody>
                  <a:tcPr/>
                </a:tc>
                <a:tc>
                  <a:txBody>
                    <a:bodyPr/>
                    <a:lstStyle/>
                    <a:p>
                      <a:pPr algn="ctr"/>
                      <a:r>
                        <a:rPr lang="pt-BR" dirty="0"/>
                        <a:t>0</a:t>
                      </a:r>
                    </a:p>
                  </a:txBody>
                  <a:tcPr/>
                </a:tc>
                <a:tc>
                  <a:txBody>
                    <a:bodyPr/>
                    <a:lstStyle/>
                    <a:p>
                      <a:pPr algn="ctr"/>
                      <a:r>
                        <a:rPr lang="pt-BR" dirty="0"/>
                        <a:t>0</a:t>
                      </a:r>
                    </a:p>
                  </a:txBody>
                  <a:tcPr/>
                </a:tc>
                <a:extLst>
                  <a:ext uri="{0D108BD9-81ED-4DB2-BD59-A6C34878D82A}">
                    <a16:rowId xmlns:a16="http://schemas.microsoft.com/office/drawing/2014/main" val="10002"/>
                  </a:ext>
                </a:extLst>
              </a:tr>
              <a:tr h="370840">
                <a:tc>
                  <a:txBody>
                    <a:bodyPr/>
                    <a:lstStyle/>
                    <a:p>
                      <a:pPr algn="ctr"/>
                      <a:r>
                        <a:rPr lang="pt-BR" dirty="0"/>
                        <a:t>0</a:t>
                      </a:r>
                    </a:p>
                  </a:txBody>
                  <a:tcPr/>
                </a:tc>
                <a:tc>
                  <a:txBody>
                    <a:bodyPr/>
                    <a:lstStyle/>
                    <a:p>
                      <a:pPr algn="ctr"/>
                      <a:r>
                        <a:rPr lang="pt-BR" dirty="0"/>
                        <a:t>1</a:t>
                      </a:r>
                    </a:p>
                  </a:txBody>
                  <a:tcPr/>
                </a:tc>
                <a:tc>
                  <a:txBody>
                    <a:bodyPr/>
                    <a:lstStyle/>
                    <a:p>
                      <a:pPr algn="ctr"/>
                      <a:r>
                        <a:rPr lang="pt-BR" dirty="0"/>
                        <a:t>1</a:t>
                      </a:r>
                    </a:p>
                  </a:txBody>
                  <a:tcPr/>
                </a:tc>
                <a:extLst>
                  <a:ext uri="{0D108BD9-81ED-4DB2-BD59-A6C34878D82A}">
                    <a16:rowId xmlns:a16="http://schemas.microsoft.com/office/drawing/2014/main" val="10003"/>
                  </a:ext>
                </a:extLst>
              </a:tr>
              <a:tr h="370840">
                <a:tc>
                  <a:txBody>
                    <a:bodyPr/>
                    <a:lstStyle/>
                    <a:p>
                      <a:pPr algn="ctr"/>
                      <a:r>
                        <a:rPr lang="pt-BR" dirty="0"/>
                        <a:t>1</a:t>
                      </a:r>
                    </a:p>
                  </a:txBody>
                  <a:tcPr/>
                </a:tc>
                <a:tc>
                  <a:txBody>
                    <a:bodyPr/>
                    <a:lstStyle/>
                    <a:p>
                      <a:pPr algn="ctr"/>
                      <a:r>
                        <a:rPr lang="pt-BR" dirty="0"/>
                        <a:t>0</a:t>
                      </a:r>
                    </a:p>
                  </a:txBody>
                  <a:tcPr/>
                </a:tc>
                <a:tc>
                  <a:txBody>
                    <a:bodyPr/>
                    <a:lstStyle/>
                    <a:p>
                      <a:pPr algn="ctr"/>
                      <a:r>
                        <a:rPr lang="pt-BR" dirty="0"/>
                        <a:t>1</a:t>
                      </a:r>
                    </a:p>
                  </a:txBody>
                  <a:tcPr/>
                </a:tc>
                <a:extLst>
                  <a:ext uri="{0D108BD9-81ED-4DB2-BD59-A6C34878D82A}">
                    <a16:rowId xmlns:a16="http://schemas.microsoft.com/office/drawing/2014/main" val="10004"/>
                  </a:ext>
                </a:extLst>
              </a:tr>
              <a:tr h="370840">
                <a:tc>
                  <a:txBody>
                    <a:bodyPr/>
                    <a:lstStyle/>
                    <a:p>
                      <a:pPr algn="ctr"/>
                      <a:r>
                        <a:rPr lang="pt-BR" dirty="0"/>
                        <a:t>1</a:t>
                      </a:r>
                    </a:p>
                  </a:txBody>
                  <a:tcPr/>
                </a:tc>
                <a:tc>
                  <a:txBody>
                    <a:bodyPr/>
                    <a:lstStyle/>
                    <a:p>
                      <a:pPr algn="ctr"/>
                      <a:r>
                        <a:rPr lang="pt-BR" dirty="0"/>
                        <a:t>1</a:t>
                      </a:r>
                    </a:p>
                  </a:txBody>
                  <a:tcPr/>
                </a:tc>
                <a:tc>
                  <a:txBody>
                    <a:bodyPr/>
                    <a:lstStyle/>
                    <a:p>
                      <a:pPr algn="ctr"/>
                      <a:r>
                        <a:rPr lang="pt-BR" dirty="0"/>
                        <a:t>0</a:t>
                      </a:r>
                    </a:p>
                  </a:txBody>
                  <a:tcPr/>
                </a:tc>
                <a:extLst>
                  <a:ext uri="{0D108BD9-81ED-4DB2-BD59-A6C34878D82A}">
                    <a16:rowId xmlns:a16="http://schemas.microsoft.com/office/drawing/2014/main" val="10005"/>
                  </a:ext>
                </a:extLst>
              </a:tr>
            </a:tbl>
          </a:graphicData>
        </a:graphic>
      </p:graphicFrame>
      <p:sp>
        <p:nvSpPr>
          <p:cNvPr id="5" name="CaixaDeTexto 4"/>
          <p:cNvSpPr txBox="1"/>
          <p:nvPr/>
        </p:nvSpPr>
        <p:spPr>
          <a:xfrm>
            <a:off x="4293774" y="2437598"/>
            <a:ext cx="3604448" cy="369332"/>
          </a:xfrm>
          <a:prstGeom prst="rect">
            <a:avLst/>
          </a:prstGeom>
          <a:noFill/>
        </p:spPr>
        <p:txBody>
          <a:bodyPr wrap="none" rtlCol="0">
            <a:spAutoFit/>
          </a:bodyPr>
          <a:lstStyle/>
          <a:p>
            <a:r>
              <a:rPr lang="pt-BR" dirty="0"/>
              <a:t>Tabela 1 – Porta lógica OU-Exclusivo.</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10</a:t>
            </a:fld>
            <a:endParaRPr lang="pt-BR"/>
          </a:p>
        </p:txBody>
      </p:sp>
    </p:spTree>
    <p:extLst>
      <p:ext uri="{BB962C8B-B14F-4D97-AF65-F5344CB8AC3E}">
        <p14:creationId xmlns:p14="http://schemas.microsoft.com/office/powerpoint/2010/main" val="317424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de um neurônio artificial</a:t>
            </a:r>
          </a:p>
        </p:txBody>
      </p:sp>
      <p:sp>
        <p:nvSpPr>
          <p:cNvPr id="3" name="Espaço Reservado para Conteúdo 2"/>
          <p:cNvSpPr>
            <a:spLocks noGrp="1"/>
          </p:cNvSpPr>
          <p:nvPr>
            <p:ph idx="1"/>
          </p:nvPr>
        </p:nvSpPr>
        <p:spPr/>
        <p:txBody>
          <a:bodyPr/>
          <a:lstStyle/>
          <a:p>
            <a:r>
              <a:rPr lang="pt-BR" dirty="0"/>
              <a:t>O neurônio é uma unidade de processamento de informação fundamental na operação da rede neural. O modelo de um neurônio, que forma a base para o projeto de redes neurais artificiais é mostrado na Figura 1.</a:t>
            </a:r>
          </a:p>
          <a:p>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3929" y="3491299"/>
            <a:ext cx="5044141" cy="2820601"/>
          </a:xfrm>
          <a:prstGeom prst="rect">
            <a:avLst/>
          </a:prstGeom>
        </p:spPr>
      </p:pic>
      <p:sp>
        <p:nvSpPr>
          <p:cNvPr id="5" name="CaixaDeTexto 4"/>
          <p:cNvSpPr txBox="1"/>
          <p:nvPr/>
        </p:nvSpPr>
        <p:spPr>
          <a:xfrm>
            <a:off x="3942428" y="6311900"/>
            <a:ext cx="4307141" cy="369332"/>
          </a:xfrm>
          <a:prstGeom prst="rect">
            <a:avLst/>
          </a:prstGeom>
          <a:noFill/>
        </p:spPr>
        <p:txBody>
          <a:bodyPr wrap="none" rtlCol="0">
            <a:spAutoFit/>
          </a:bodyPr>
          <a:lstStyle/>
          <a:p>
            <a:r>
              <a:rPr lang="pt-BR" dirty="0"/>
              <a:t>Figura 1 – Modelo de um neurônio artificial.</a:t>
            </a: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11</a:t>
            </a:fld>
            <a:endParaRPr lang="pt-BR"/>
          </a:p>
        </p:txBody>
      </p:sp>
    </p:spTree>
    <p:extLst>
      <p:ext uri="{BB962C8B-B14F-4D97-AF65-F5344CB8AC3E}">
        <p14:creationId xmlns:p14="http://schemas.microsoft.com/office/powerpoint/2010/main" val="2473496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de um neurônio artificial</a:t>
            </a: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a:t>Da Figura 1 é possível notar três elementos básicos de uma rede neural:</a:t>
            </a:r>
          </a:p>
          <a:p>
            <a:r>
              <a:rPr lang="pt-BR" dirty="0"/>
              <a:t>Um conjunto de sinapses, caracterizada por um peso sináptico </a:t>
            </a:r>
            <a:r>
              <a:rPr lang="pt-BR" dirty="0" err="1"/>
              <a:t>w</a:t>
            </a:r>
            <a:r>
              <a:rPr lang="pt-BR" baseline="-25000" dirty="0" err="1"/>
              <a:t>kj</a:t>
            </a:r>
            <a:r>
              <a:rPr lang="pt-BR" dirty="0"/>
              <a:t>. O primeiro índice se refere ao neurônio de que se trata e o segundo se refere ao terminal de entrada da sinapse à qual o peso se refere.</a:t>
            </a:r>
          </a:p>
          <a:p>
            <a:r>
              <a:rPr lang="pt-BR" dirty="0"/>
              <a:t>O junção aditiva ou somador para somar os sinais de entrada, ponderados pelas suas respectivas sinapses.</a:t>
            </a:r>
          </a:p>
          <a:p>
            <a:r>
              <a:rPr lang="pt-BR" dirty="0"/>
              <a:t>A função de ativação que restringe a amplitude de saída do neurônio a um valor finito.</a:t>
            </a:r>
          </a:p>
          <a:p>
            <a:pPr marL="0" indent="0">
              <a:buNone/>
            </a:pPr>
            <a:r>
              <a:rPr lang="pt-BR" dirty="0"/>
              <a:t>É possível também notar na Figura 1 o bias </a:t>
            </a:r>
            <a:r>
              <a:rPr lang="pt-BR" dirty="0" err="1"/>
              <a:t>b</a:t>
            </a:r>
            <a:r>
              <a:rPr lang="pt-BR" baseline="-25000" dirty="0" err="1"/>
              <a:t>k</a:t>
            </a:r>
            <a:r>
              <a:rPr lang="pt-BR" dirty="0"/>
              <a:t> que possui o efeito de aumentar ou diminuir a entrada da função de ativação, dependendo da positividade ou negatividade do mesmo. Usualmente o bias é inserido como outro terminal de entrada.</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12</a:t>
            </a:fld>
            <a:endParaRPr lang="pt-BR"/>
          </a:p>
        </p:txBody>
      </p:sp>
    </p:spTree>
    <p:extLst>
      <p:ext uri="{BB962C8B-B14F-4D97-AF65-F5344CB8AC3E}">
        <p14:creationId xmlns:p14="http://schemas.microsoft.com/office/powerpoint/2010/main" val="371483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de um neurônio artificial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dirty="0"/>
                  <a:t>As Equações abaixo mostram o somatório de cada entrada com seus respectivos pesos sinápticos, assim como o resultado deste somatório mais aplicação do bias como entrada da função de ativação.</a:t>
                </a:r>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𝑢</m:t>
                          </m:r>
                        </m:e>
                        <m:sub>
                          <m:r>
                            <a:rPr lang="pt-BR" i="1">
                              <a:latin typeface="Cambria Math" panose="02040503050406030204" pitchFamily="18" charset="0"/>
                            </a:rPr>
                            <m:t>𝑘</m:t>
                          </m:r>
                        </m:sub>
                      </m:sSub>
                      <m:r>
                        <a:rPr lang="pt-BR" i="1">
                          <a:latin typeface="Cambria Math" panose="02040503050406030204" pitchFamily="18" charset="0"/>
                        </a:rPr>
                        <m:t>=</m:t>
                      </m:r>
                      <m:nary>
                        <m:naryPr>
                          <m:chr m:val="∑"/>
                          <m:limLoc m:val="undOvr"/>
                          <m:ctrlPr>
                            <a:rPr lang="pt-BR" i="1">
                              <a:latin typeface="Cambria Math" panose="02040503050406030204" pitchFamily="18" charset="0"/>
                            </a:rPr>
                          </m:ctrlPr>
                        </m:naryPr>
                        <m:sub>
                          <m:r>
                            <a:rPr lang="pt-BR" i="1">
                              <a:latin typeface="Cambria Math" panose="02040503050406030204" pitchFamily="18" charset="0"/>
                            </a:rPr>
                            <m:t>𝑗</m:t>
                          </m:r>
                          <m:r>
                            <a:rPr lang="pt-BR" i="1">
                              <a:latin typeface="Cambria Math" panose="02040503050406030204" pitchFamily="18" charset="0"/>
                            </a:rPr>
                            <m:t>=1</m:t>
                          </m:r>
                        </m:sub>
                        <m:sup>
                          <m:r>
                            <a:rPr lang="pt-BR" i="1">
                              <a:latin typeface="Cambria Math" panose="02040503050406030204" pitchFamily="18" charset="0"/>
                            </a:rPr>
                            <m:t>𝑚</m:t>
                          </m:r>
                        </m:sup>
                        <m:e>
                          <m:sSub>
                            <m:sSubPr>
                              <m:ctrlPr>
                                <a:rPr lang="pt-BR" i="1">
                                  <a:latin typeface="Cambria Math" panose="02040503050406030204" pitchFamily="18" charset="0"/>
                                </a:rPr>
                              </m:ctrlPr>
                            </m:sSubPr>
                            <m:e>
                              <m:r>
                                <a:rPr lang="pt-BR" i="1">
                                  <a:latin typeface="Cambria Math" panose="02040503050406030204" pitchFamily="18" charset="0"/>
                                </a:rPr>
                                <m:t>𝑤</m:t>
                              </m:r>
                            </m:e>
                            <m:sub>
                              <m:r>
                                <a:rPr lang="pt-BR" i="1">
                                  <a:latin typeface="Cambria Math" panose="02040503050406030204" pitchFamily="18" charset="0"/>
                                </a:rPr>
                                <m:t>𝑘𝑗</m:t>
                              </m:r>
                            </m:sub>
                          </m:sSub>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𝑗</m:t>
                              </m:r>
                            </m:sub>
                          </m:sSub>
                        </m:e>
                      </m:nary>
                    </m:oMath>
                  </m:oMathPara>
                </a14:m>
                <a:endParaRPr lang="pt-BR" dirty="0"/>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𝑘</m:t>
                          </m:r>
                        </m:sub>
                      </m:sSub>
                      <m:r>
                        <a:rPr lang="pt-BR" i="1">
                          <a:latin typeface="Cambria Math" panose="02040503050406030204" pitchFamily="18" charset="0"/>
                        </a:rPr>
                        <m:t>=</m:t>
                      </m:r>
                      <m:r>
                        <a:rPr lang="pt-BR" i="1">
                          <a:latin typeface="Cambria Math" panose="02040503050406030204" pitchFamily="18" charset="0"/>
                        </a:rPr>
                        <m:t>𝜑</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𝑘</m:t>
                              </m:r>
                            </m:sub>
                          </m:sSub>
                        </m:e>
                      </m:d>
                    </m:oMath>
                  </m:oMathPara>
                </a14:m>
                <a:endParaRPr lang="pt-BR" dirty="0"/>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𝑣</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𝑢</m:t>
                          </m:r>
                        </m:e>
                        <m:sub>
                          <m:r>
                            <a:rPr lang="pt-BR" i="1">
                              <a:latin typeface="Cambria Math" panose="02040503050406030204" pitchFamily="18" charset="0"/>
                            </a:rPr>
                            <m:t>𝑘</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𝑏</m:t>
                          </m:r>
                        </m:e>
                        <m:sub>
                          <m:r>
                            <a:rPr lang="pt-BR" i="1">
                              <a:latin typeface="Cambria Math" panose="02040503050406030204" pitchFamily="18" charset="0"/>
                            </a:rPr>
                            <m:t>𝑘</m:t>
                          </m:r>
                        </m:sub>
                      </m:sSub>
                    </m:oMath>
                  </m:oMathPara>
                </a14:m>
                <a:endParaRPr lang="pt-BR" dirty="0"/>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1043" t="-2241" r="-1681"/>
                </a:stretch>
              </a:blipFill>
            </p:spPr>
            <p:txBody>
              <a:bodyPr/>
              <a:lstStyle/>
              <a:p>
                <a:r>
                  <a:rPr lang="pt-BR">
                    <a:noFill/>
                  </a:rPr>
                  <a:t> </a:t>
                </a:r>
              </a:p>
            </p:txBody>
          </p:sp>
        </mc:Fallback>
      </mc:AlternateContent>
      <p:sp>
        <p:nvSpPr>
          <p:cNvPr id="4" name="CaixaDeTexto 3"/>
          <p:cNvSpPr txBox="1"/>
          <p:nvPr/>
        </p:nvSpPr>
        <p:spPr>
          <a:xfrm>
            <a:off x="7370064" y="3474720"/>
            <a:ext cx="442750" cy="369332"/>
          </a:xfrm>
          <a:prstGeom prst="rect">
            <a:avLst/>
          </a:prstGeom>
          <a:noFill/>
        </p:spPr>
        <p:txBody>
          <a:bodyPr wrap="none" rtlCol="0">
            <a:spAutoFit/>
          </a:bodyPr>
          <a:lstStyle/>
          <a:p>
            <a:r>
              <a:rPr lang="pt-BR" dirty="0"/>
              <a:t>(1)</a:t>
            </a:r>
          </a:p>
        </p:txBody>
      </p:sp>
      <p:sp>
        <p:nvSpPr>
          <p:cNvPr id="5" name="CaixaDeTexto 4"/>
          <p:cNvSpPr txBox="1"/>
          <p:nvPr/>
        </p:nvSpPr>
        <p:spPr>
          <a:xfrm>
            <a:off x="7370064" y="4596384"/>
            <a:ext cx="442750" cy="369332"/>
          </a:xfrm>
          <a:prstGeom prst="rect">
            <a:avLst/>
          </a:prstGeom>
          <a:noFill/>
        </p:spPr>
        <p:txBody>
          <a:bodyPr wrap="none" rtlCol="0">
            <a:spAutoFit/>
          </a:bodyPr>
          <a:lstStyle/>
          <a:p>
            <a:r>
              <a:rPr lang="pt-BR" dirty="0"/>
              <a:t>(2)</a:t>
            </a:r>
          </a:p>
        </p:txBody>
      </p:sp>
      <p:sp>
        <p:nvSpPr>
          <p:cNvPr id="6" name="CaixaDeTexto 5"/>
          <p:cNvSpPr txBox="1"/>
          <p:nvPr/>
        </p:nvSpPr>
        <p:spPr>
          <a:xfrm>
            <a:off x="7370064" y="5587508"/>
            <a:ext cx="442750" cy="369332"/>
          </a:xfrm>
          <a:prstGeom prst="rect">
            <a:avLst/>
          </a:prstGeom>
          <a:noFill/>
        </p:spPr>
        <p:txBody>
          <a:bodyPr wrap="none" rtlCol="0">
            <a:spAutoFit/>
          </a:bodyPr>
          <a:lstStyle/>
          <a:p>
            <a:r>
              <a:rPr lang="pt-BR" dirty="0"/>
              <a:t>(3)</a:t>
            </a:r>
          </a:p>
        </p:txBody>
      </p:sp>
      <p:sp>
        <p:nvSpPr>
          <p:cNvPr id="7" name="Espaço Reservado para Número de Slide 6"/>
          <p:cNvSpPr>
            <a:spLocks noGrp="1"/>
          </p:cNvSpPr>
          <p:nvPr>
            <p:ph type="sldNum" sz="quarter" idx="12"/>
          </p:nvPr>
        </p:nvSpPr>
        <p:spPr/>
        <p:txBody>
          <a:bodyPr/>
          <a:lstStyle/>
          <a:p>
            <a:fld id="{4A0D0F1B-B8CC-4CC4-A3C3-2349A6DB7AF0}" type="slidenum">
              <a:rPr lang="pt-BR" smtClean="0"/>
              <a:t>13</a:t>
            </a:fld>
            <a:endParaRPr lang="pt-BR"/>
          </a:p>
        </p:txBody>
      </p:sp>
    </p:spTree>
    <p:extLst>
      <p:ext uri="{BB962C8B-B14F-4D97-AF65-F5344CB8AC3E}">
        <p14:creationId xmlns:p14="http://schemas.microsoft.com/office/powerpoint/2010/main" val="19582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de um neurônio artificial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fontScale="70000" lnSpcReduction="20000"/>
              </a:bodyPr>
              <a:lstStyle/>
              <a:p>
                <a:r>
                  <a:rPr lang="pt-BR" dirty="0"/>
                  <a:t>Dentre as funções de ativação mais comuns na construção de redes neurais, destaca-se a função sigmoide que possui um gráfico em forma de s e possui um certo nível de balanceamento entre o comportamento linear e não linear. A Equação abaixo define a função sigmoide.</a:t>
                </a:r>
              </a:p>
              <a:p>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𝜑</m:t>
                      </m:r>
                      <m:d>
                        <m:dPr>
                          <m:ctrlPr>
                            <a:rPr lang="pt-BR" i="1">
                              <a:latin typeface="Cambria Math" panose="02040503050406030204" pitchFamily="18" charset="0"/>
                            </a:rPr>
                          </m:ctrlPr>
                        </m:dPr>
                        <m:e>
                          <m:r>
                            <a:rPr lang="pt-BR" i="1">
                              <a:latin typeface="Cambria Math" panose="02040503050406030204" pitchFamily="18" charset="0"/>
                            </a:rPr>
                            <m:t>𝑣</m:t>
                          </m:r>
                        </m:e>
                      </m:d>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1+</m:t>
                          </m:r>
                          <m:sSup>
                            <m:sSupPr>
                              <m:ctrlPr>
                                <a:rPr lang="pt-BR" i="1" smtClean="0">
                                  <a:latin typeface="Cambria Math" panose="02040503050406030204" pitchFamily="18" charset="0"/>
                                </a:rPr>
                              </m:ctrlPr>
                            </m:sSupPr>
                            <m:e>
                              <m:r>
                                <a:rPr lang="pt-BR" b="0" i="1" smtClean="0">
                                  <a:latin typeface="Cambria Math" panose="02040503050406030204" pitchFamily="18" charset="0"/>
                                </a:rPr>
                                <m:t>𝑒</m:t>
                              </m:r>
                            </m:e>
                            <m:sup>
                              <m:r>
                                <a:rPr lang="pt-BR" i="1">
                                  <a:latin typeface="Cambria Math" panose="02040503050406030204" pitchFamily="18" charset="0"/>
                                </a:rPr>
                                <m:t>𝑎𝑣</m:t>
                              </m:r>
                            </m:sup>
                          </m:sSup>
                        </m:den>
                      </m:f>
                    </m:oMath>
                  </m:oMathPara>
                </a14:m>
                <a:endParaRPr lang="pt-BR" dirty="0"/>
              </a:p>
              <a:p>
                <a:pPr marL="0" indent="0">
                  <a:buNone/>
                </a:pPr>
                <a:endParaRPr lang="pt-BR" dirty="0"/>
              </a:p>
              <a:p>
                <a:r>
                  <a:rPr lang="pt-BR" dirty="0"/>
                  <a:t>Onde a é o parâmetro de inclinação, v é a entrada da função e </a:t>
                </a:r>
                <a:r>
                  <a:rPr lang="el-GR" dirty="0"/>
                  <a:t>ϕ</a:t>
                </a:r>
                <a:r>
                  <a:rPr lang="pt-BR" dirty="0"/>
                  <a:t> é saída da função com valores contínuos entre 0 e 1. Em relação ao parâmetro de inclinação, este quando se aproxima do infinito faz com que a curva da função se comporte de maneira limiar ou como uma função degrau.</a:t>
                </a:r>
              </a:p>
              <a:p>
                <a:r>
                  <a:rPr lang="pt-BR" dirty="0"/>
                  <a:t>Outra função comumente empregada em redes neurais é a função arco tangente (</a:t>
                </a:r>
                <a:r>
                  <a:rPr lang="pt-BR" dirty="0" err="1"/>
                  <a:t>tanh</a:t>
                </a:r>
                <a:r>
                  <a:rPr lang="pt-BR" dirty="0"/>
                  <a:t>), que pode assumir tanto valores negativos quanto positivos entre -1 e 1.</a:t>
                </a:r>
              </a:p>
              <a:p>
                <a:endParaRPr lang="pt-BR" dirty="0"/>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𝜑</m:t>
                      </m:r>
                      <m:d>
                        <m:dPr>
                          <m:ctrlPr>
                            <a:rPr lang="pt-BR" i="1">
                              <a:latin typeface="Cambria Math" panose="02040503050406030204" pitchFamily="18" charset="0"/>
                            </a:rPr>
                          </m:ctrlPr>
                        </m:dPr>
                        <m:e>
                          <m:r>
                            <a:rPr lang="pt-BR" i="1">
                              <a:latin typeface="Cambria Math" panose="02040503050406030204" pitchFamily="18" charset="0"/>
                            </a:rPr>
                            <m:t>𝑣</m:t>
                          </m:r>
                        </m:e>
                      </m:d>
                      <m:r>
                        <a:rPr lang="pt-BR" i="1">
                          <a:latin typeface="Cambria Math" panose="02040503050406030204" pitchFamily="18" charset="0"/>
                        </a:rPr>
                        <m:t>=</m:t>
                      </m:r>
                      <m:r>
                        <m:rPr>
                          <m:sty m:val="p"/>
                        </m:rPr>
                        <a:rPr lang="pt-BR">
                          <a:latin typeface="Cambria Math" panose="02040503050406030204" pitchFamily="18" charset="0"/>
                        </a:rPr>
                        <m:t>tanh</m:t>
                      </m:r>
                      <m:d>
                        <m:dPr>
                          <m:ctrlPr>
                            <a:rPr lang="pt-BR" i="1">
                              <a:latin typeface="Cambria Math" panose="02040503050406030204" pitchFamily="18" charset="0"/>
                            </a:rPr>
                          </m:ctrlPr>
                        </m:dPr>
                        <m:e>
                          <m:r>
                            <a:rPr lang="pt-BR" i="1">
                              <a:latin typeface="Cambria Math" panose="02040503050406030204" pitchFamily="18" charset="0"/>
                            </a:rPr>
                            <m:t>𝑣</m:t>
                          </m:r>
                        </m:e>
                      </m:d>
                    </m:oMath>
                  </m:oMathPara>
                </a14:m>
                <a:endParaRPr lang="pt-BR" dirty="0"/>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522" t="-2521" r="-290"/>
                </a:stretch>
              </a:blipFill>
            </p:spPr>
            <p:txBody>
              <a:bodyPr/>
              <a:lstStyle/>
              <a:p>
                <a:r>
                  <a:rPr lang="pt-BR">
                    <a:noFill/>
                  </a:rPr>
                  <a:t> </a:t>
                </a:r>
              </a:p>
            </p:txBody>
          </p:sp>
        </mc:Fallback>
      </mc:AlternateContent>
      <p:sp>
        <p:nvSpPr>
          <p:cNvPr id="4" name="CaixaDeTexto 3"/>
          <p:cNvSpPr txBox="1"/>
          <p:nvPr/>
        </p:nvSpPr>
        <p:spPr>
          <a:xfrm>
            <a:off x="7543800" y="2980944"/>
            <a:ext cx="442750" cy="369332"/>
          </a:xfrm>
          <a:prstGeom prst="rect">
            <a:avLst/>
          </a:prstGeom>
          <a:noFill/>
        </p:spPr>
        <p:txBody>
          <a:bodyPr wrap="none" rtlCol="0">
            <a:spAutoFit/>
          </a:bodyPr>
          <a:lstStyle/>
          <a:p>
            <a:r>
              <a:rPr lang="pt-BR" dirty="0"/>
              <a:t>(4)</a:t>
            </a:r>
          </a:p>
        </p:txBody>
      </p:sp>
      <p:sp>
        <p:nvSpPr>
          <p:cNvPr id="5" name="CaixaDeTexto 4"/>
          <p:cNvSpPr txBox="1"/>
          <p:nvPr/>
        </p:nvSpPr>
        <p:spPr>
          <a:xfrm>
            <a:off x="7543800" y="5522976"/>
            <a:ext cx="442750" cy="369332"/>
          </a:xfrm>
          <a:prstGeom prst="rect">
            <a:avLst/>
          </a:prstGeom>
          <a:noFill/>
        </p:spPr>
        <p:txBody>
          <a:bodyPr wrap="none" rtlCol="0">
            <a:spAutoFit/>
          </a:bodyPr>
          <a:lstStyle/>
          <a:p>
            <a:r>
              <a:rPr lang="pt-BR" dirty="0"/>
              <a:t>(5)</a:t>
            </a: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14</a:t>
            </a:fld>
            <a:endParaRPr lang="pt-BR"/>
          </a:p>
        </p:txBody>
      </p:sp>
    </p:spTree>
    <p:extLst>
      <p:ext uri="{BB962C8B-B14F-4D97-AF65-F5344CB8AC3E}">
        <p14:creationId xmlns:p14="http://schemas.microsoft.com/office/powerpoint/2010/main" val="850048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Modelo de um neurônio artificial</a:t>
            </a:r>
          </a:p>
        </p:txBody>
      </p:sp>
      <mc:AlternateContent xmlns:mc="http://schemas.openxmlformats.org/markup-compatibility/2006" xmlns:a14="http://schemas.microsoft.com/office/drawing/2010/main">
        <mc:Choice Requires="a14">
          <p:sp>
            <p:nvSpPr>
              <p:cNvPr id="4" name="Espaço Reservado para Texto 3"/>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m:rPr>
                              <m:sty m:val="p"/>
                            </m:rPr>
                            <a:rPr lang="el-GR" i="1" smtClean="0">
                              <a:latin typeface="Cambria Math" panose="02040503050406030204" pitchFamily="18" charset="0"/>
                            </a:rPr>
                            <m:t>φ</m:t>
                          </m:r>
                        </m:num>
                        <m:den>
                          <m:r>
                            <a:rPr lang="pt-BR" i="1" smtClean="0">
                              <a:latin typeface="Cambria Math" panose="02040503050406030204" pitchFamily="18" charset="0"/>
                            </a:rPr>
                            <m:t>𝑑</m:t>
                          </m:r>
                          <m:r>
                            <a:rPr lang="pt-BR" b="1" i="1" smtClean="0">
                              <a:latin typeface="Cambria Math" panose="02040503050406030204" pitchFamily="18" charset="0"/>
                            </a:rPr>
                            <m:t>𝒗</m:t>
                          </m:r>
                        </m:den>
                      </m:f>
                      <m:r>
                        <a:rPr lang="pt-BR" b="1" i="1" smtClean="0">
                          <a:latin typeface="Cambria Math" panose="02040503050406030204" pitchFamily="18" charset="0"/>
                        </a:rPr>
                        <m:t>=</m:t>
                      </m:r>
                      <m:r>
                        <m:rPr>
                          <m:sty m:val="p"/>
                        </m:rPr>
                        <a:rPr lang="el-GR" i="1">
                          <a:latin typeface="Cambria Math" panose="02040503050406030204" pitchFamily="18" charset="0"/>
                        </a:rPr>
                        <m:t>φ</m:t>
                      </m:r>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r>
                        <m:rPr>
                          <m:sty m:val="p"/>
                        </m:rPr>
                        <a:rPr lang="el-GR" i="1">
                          <a:latin typeface="Cambria Math" panose="02040503050406030204" pitchFamily="18" charset="0"/>
                        </a:rPr>
                        <m:t>φ</m:t>
                      </m:r>
                      <m:r>
                        <a:rPr lang="pt-BR" b="1" i="1" smtClean="0">
                          <a:latin typeface="Cambria Math" panose="02040503050406030204" pitchFamily="18" charset="0"/>
                        </a:rPr>
                        <m:t>)</m:t>
                      </m:r>
                    </m:oMath>
                  </m:oMathPara>
                </a14:m>
                <a:endParaRPr lang="pt-BR" dirty="0"/>
              </a:p>
            </p:txBody>
          </p:sp>
        </mc:Choice>
        <mc:Fallback xmlns="">
          <p:sp>
            <p:nvSpPr>
              <p:cNvPr id="4" name="Espaço Reservado para Texto 3"/>
              <p:cNvSpPr>
                <a:spLocks noGrp="1" noRot="1" noChangeAspect="1" noMove="1" noResize="1" noEditPoints="1" noAdjustHandles="1" noChangeArrowheads="1" noChangeShapeType="1" noTextEdit="1"/>
              </p:cNvSpPr>
              <p:nvPr>
                <p:ph type="body" idx="1"/>
              </p:nvPr>
            </p:nvSpPr>
            <p:spPr>
              <a:blipFill rotWithShape="0">
                <a:blip r:embed="rId3"/>
                <a:stretch>
                  <a:fillRect/>
                </a:stretch>
              </a:blipFill>
            </p:spPr>
            <p:txBody>
              <a:bodyPr/>
              <a:lstStyle/>
              <a:p>
                <a:r>
                  <a:rPr lang="pt-BR">
                    <a:noFill/>
                  </a:rPr>
                  <a:t> </a:t>
                </a:r>
              </a:p>
            </p:txBody>
          </p:sp>
        </mc:Fallback>
      </mc:AlternateContent>
      <p:pic>
        <p:nvPicPr>
          <p:cNvPr id="8" name="Espaço Reservado para Conteúdo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581666"/>
            <a:ext cx="4992237" cy="3531405"/>
          </a:xfrm>
        </p:spPr>
      </p:pic>
      <mc:AlternateContent xmlns:mc="http://schemas.openxmlformats.org/markup-compatibility/2006" xmlns:a14="http://schemas.microsoft.com/office/drawing/2010/main">
        <mc:Choice Requires="a14">
          <p:sp>
            <p:nvSpPr>
              <p:cNvPr id="6" name="Espaço Reservado para Texto 5"/>
              <p:cNvSpPr>
                <a:spLocks noGrp="1"/>
              </p:cNvSpPr>
              <p:nvPr>
                <p:ph type="body" sz="quarter" idx="3"/>
              </p:nvPr>
            </p:nvSpPr>
            <p:spPr/>
            <p:txBody>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r>
                            <m:rPr>
                              <m:sty m:val="p"/>
                            </m:rPr>
                            <a:rPr lang="el-GR" i="1">
                              <a:latin typeface="Cambria Math" panose="02040503050406030204" pitchFamily="18" charset="0"/>
                            </a:rPr>
                            <m:t>φ</m:t>
                          </m:r>
                        </m:num>
                        <m:den>
                          <m:r>
                            <a:rPr lang="pt-BR" i="1" smtClean="0">
                              <a:latin typeface="Cambria Math" panose="02040503050406030204" pitchFamily="18" charset="0"/>
                            </a:rPr>
                            <m:t>𝑑</m:t>
                          </m:r>
                          <m:r>
                            <a:rPr lang="pt-BR" b="1" i="1" smtClean="0">
                              <a:latin typeface="Cambria Math" panose="02040503050406030204" pitchFamily="18" charset="0"/>
                            </a:rPr>
                            <m:t>𝒗</m:t>
                          </m:r>
                        </m:den>
                      </m:f>
                      <m:r>
                        <a:rPr lang="pt-BR" b="1" i="1" smtClean="0">
                          <a:latin typeface="Cambria Math" panose="02040503050406030204" pitchFamily="18" charset="0"/>
                        </a:rPr>
                        <m:t>=</m:t>
                      </m:r>
                      <m:r>
                        <a:rPr lang="pt-BR" b="1" i="1" smtClean="0">
                          <a:latin typeface="Cambria Math" panose="02040503050406030204" pitchFamily="18" charset="0"/>
                        </a:rPr>
                        <m:t>𝟏</m:t>
                      </m:r>
                      <m:r>
                        <a:rPr lang="pt-BR" b="1" i="1" smtClean="0">
                          <a:latin typeface="Cambria Math" panose="02040503050406030204" pitchFamily="18" charset="0"/>
                        </a:rPr>
                        <m:t>−</m:t>
                      </m:r>
                      <m:sSup>
                        <m:sSupPr>
                          <m:ctrlPr>
                            <a:rPr lang="pt-BR" b="1" i="1" smtClean="0">
                              <a:latin typeface="Cambria Math" panose="02040503050406030204" pitchFamily="18" charset="0"/>
                            </a:rPr>
                          </m:ctrlPr>
                        </m:sSupPr>
                        <m:e>
                          <m:r>
                            <m:rPr>
                              <m:sty m:val="p"/>
                            </m:rPr>
                            <a:rPr lang="el-GR" i="1">
                              <a:latin typeface="Cambria Math" panose="02040503050406030204" pitchFamily="18" charset="0"/>
                            </a:rPr>
                            <m:t>φ</m:t>
                          </m:r>
                        </m:e>
                        <m:sup>
                          <m:r>
                            <a:rPr lang="pt-BR" b="1" i="1" smtClean="0">
                              <a:latin typeface="Cambria Math" panose="02040503050406030204" pitchFamily="18" charset="0"/>
                            </a:rPr>
                            <m:t>𝟐</m:t>
                          </m:r>
                        </m:sup>
                      </m:sSup>
                    </m:oMath>
                  </m:oMathPara>
                </a14:m>
                <a:endParaRPr lang="pt-BR" dirty="0"/>
              </a:p>
            </p:txBody>
          </p:sp>
        </mc:Choice>
        <mc:Fallback xmlns="">
          <p:sp>
            <p:nvSpPr>
              <p:cNvPr id="6" name="Espaço Reservado para Texto 5"/>
              <p:cNvSpPr>
                <a:spLocks noGrp="1" noRot="1" noChangeAspect="1" noMove="1" noResize="1" noEditPoints="1" noAdjustHandles="1" noChangeArrowheads="1" noChangeShapeType="1" noTextEdit="1"/>
              </p:cNvSpPr>
              <p:nvPr>
                <p:ph type="body" sz="quarter" idx="3"/>
              </p:nvPr>
            </p:nvSpPr>
            <p:spPr>
              <a:blipFill rotWithShape="0">
                <a:blip r:embed="rId5"/>
                <a:stretch>
                  <a:fillRect/>
                </a:stretch>
              </a:blipFill>
            </p:spPr>
            <p:txBody>
              <a:bodyPr/>
              <a:lstStyle/>
              <a:p>
                <a:r>
                  <a:rPr lang="pt-BR">
                    <a:noFill/>
                  </a:rPr>
                  <a:t> </a:t>
                </a:r>
              </a:p>
            </p:txBody>
          </p:sp>
        </mc:Fallback>
      </mc:AlternateContent>
      <p:pic>
        <p:nvPicPr>
          <p:cNvPr id="9" name="Espaço Reservado para Conteúdo 8"/>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172403" y="2581666"/>
            <a:ext cx="5182781" cy="3531405"/>
          </a:xfrm>
        </p:spPr>
      </p:pic>
      <p:sp>
        <p:nvSpPr>
          <p:cNvPr id="10" name="CaixaDeTexto 9"/>
          <p:cNvSpPr txBox="1"/>
          <p:nvPr/>
        </p:nvSpPr>
        <p:spPr>
          <a:xfrm>
            <a:off x="967786" y="6113071"/>
            <a:ext cx="5129802" cy="369332"/>
          </a:xfrm>
          <a:prstGeom prst="rect">
            <a:avLst/>
          </a:prstGeom>
          <a:noFill/>
        </p:spPr>
        <p:txBody>
          <a:bodyPr wrap="none" rtlCol="0">
            <a:spAutoFit/>
          </a:bodyPr>
          <a:lstStyle/>
          <a:p>
            <a:r>
              <a:rPr lang="pt-BR" dirty="0"/>
              <a:t>Figura 2 – Curvas da função sigmoide e sua derivada.</a:t>
            </a:r>
          </a:p>
        </p:txBody>
      </p:sp>
      <p:sp>
        <p:nvSpPr>
          <p:cNvPr id="11" name="CaixaDeTexto 10"/>
          <p:cNvSpPr txBox="1"/>
          <p:nvPr/>
        </p:nvSpPr>
        <p:spPr>
          <a:xfrm>
            <a:off x="6644984" y="6189662"/>
            <a:ext cx="4710200" cy="369332"/>
          </a:xfrm>
          <a:prstGeom prst="rect">
            <a:avLst/>
          </a:prstGeom>
          <a:noFill/>
        </p:spPr>
        <p:txBody>
          <a:bodyPr wrap="none" rtlCol="0">
            <a:spAutoFit/>
          </a:bodyPr>
          <a:lstStyle/>
          <a:p>
            <a:r>
              <a:rPr lang="pt-BR" dirty="0"/>
              <a:t>Figura 3 – Curvas da função </a:t>
            </a:r>
            <a:r>
              <a:rPr lang="pt-BR" dirty="0" err="1"/>
              <a:t>tanh</a:t>
            </a:r>
            <a:r>
              <a:rPr lang="pt-BR" dirty="0"/>
              <a:t> e sua derivada.</a:t>
            </a:r>
          </a:p>
        </p:txBody>
      </p:sp>
      <p:sp>
        <p:nvSpPr>
          <p:cNvPr id="12" name="CaixaDeTexto 11"/>
          <p:cNvSpPr txBox="1"/>
          <p:nvPr/>
        </p:nvSpPr>
        <p:spPr>
          <a:xfrm>
            <a:off x="5230368" y="1989373"/>
            <a:ext cx="442750" cy="369332"/>
          </a:xfrm>
          <a:prstGeom prst="rect">
            <a:avLst/>
          </a:prstGeom>
          <a:noFill/>
        </p:spPr>
        <p:txBody>
          <a:bodyPr wrap="none" rtlCol="0">
            <a:spAutoFit/>
          </a:bodyPr>
          <a:lstStyle/>
          <a:p>
            <a:r>
              <a:rPr lang="pt-BR" dirty="0"/>
              <a:t>(6)</a:t>
            </a:r>
          </a:p>
        </p:txBody>
      </p:sp>
      <p:sp>
        <p:nvSpPr>
          <p:cNvPr id="13" name="CaixaDeTexto 12"/>
          <p:cNvSpPr txBox="1"/>
          <p:nvPr/>
        </p:nvSpPr>
        <p:spPr>
          <a:xfrm>
            <a:off x="10835640" y="1989373"/>
            <a:ext cx="442750" cy="369332"/>
          </a:xfrm>
          <a:prstGeom prst="rect">
            <a:avLst/>
          </a:prstGeom>
          <a:noFill/>
        </p:spPr>
        <p:txBody>
          <a:bodyPr wrap="none" rtlCol="0">
            <a:spAutoFit/>
          </a:bodyPr>
          <a:lstStyle/>
          <a:p>
            <a:r>
              <a:rPr lang="pt-BR" dirty="0"/>
              <a:t>(7)</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15</a:t>
            </a:fld>
            <a:endParaRPr lang="pt-BR"/>
          </a:p>
        </p:txBody>
      </p:sp>
    </p:spTree>
    <p:extLst>
      <p:ext uri="{BB962C8B-B14F-4D97-AF65-F5344CB8AC3E}">
        <p14:creationId xmlns:p14="http://schemas.microsoft.com/office/powerpoint/2010/main" val="15488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lstStyle/>
          <a:p>
            <a:r>
              <a:rPr lang="pt-BR" sz="2400" dirty="0"/>
              <a:t>Na maioria das aplicações é possível realizar determinada tarefa através da utilização de uma rede neural de uma única camada oculta, que também é conhecida como </a:t>
            </a:r>
            <a:r>
              <a:rPr lang="pt-BR" sz="2400" dirty="0" err="1"/>
              <a:t>perceptron</a:t>
            </a:r>
            <a:r>
              <a:rPr lang="pt-BR" sz="2400" dirty="0"/>
              <a:t> de uma camada. A Figura 4 mostra o </a:t>
            </a:r>
            <a:r>
              <a:rPr lang="pt-BR" sz="2400" dirty="0" err="1"/>
              <a:t>perceptron</a:t>
            </a:r>
            <a:r>
              <a:rPr lang="pt-BR" sz="2400" dirty="0"/>
              <a:t> de uma camada, com camada de entrada e camada de saída, e uma única camada oculta de ambas.</a:t>
            </a:r>
          </a:p>
          <a:p>
            <a:endParaRPr lang="pt-BR" dirty="0"/>
          </a:p>
        </p:txBody>
      </p:sp>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0029" y="3212083"/>
            <a:ext cx="5511942" cy="3225293"/>
          </a:xfrm>
          <a:prstGeom prst="rect">
            <a:avLst/>
          </a:prstGeom>
        </p:spPr>
      </p:pic>
      <p:sp>
        <p:nvSpPr>
          <p:cNvPr id="5" name="CaixaDeTexto 4"/>
          <p:cNvSpPr txBox="1"/>
          <p:nvPr/>
        </p:nvSpPr>
        <p:spPr>
          <a:xfrm>
            <a:off x="2717447" y="6437376"/>
            <a:ext cx="6757106" cy="338554"/>
          </a:xfrm>
          <a:prstGeom prst="rect">
            <a:avLst/>
          </a:prstGeom>
          <a:noFill/>
        </p:spPr>
        <p:txBody>
          <a:bodyPr wrap="none" rtlCol="0">
            <a:spAutoFit/>
          </a:bodyPr>
          <a:lstStyle/>
          <a:p>
            <a:r>
              <a:rPr lang="pt-BR" sz="1600" dirty="0"/>
              <a:t>Figura 4 – Rede neural </a:t>
            </a:r>
            <a:r>
              <a:rPr lang="pt-BR" sz="1600" dirty="0" err="1"/>
              <a:t>perceptron</a:t>
            </a:r>
            <a:r>
              <a:rPr lang="pt-BR" sz="1600" dirty="0"/>
              <a:t> de uma camada oculta com cinco neurônios </a:t>
            </a: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16</a:t>
            </a:fld>
            <a:endParaRPr lang="pt-BR"/>
          </a:p>
        </p:txBody>
      </p:sp>
    </p:spTree>
    <p:extLst>
      <p:ext uri="{BB962C8B-B14F-4D97-AF65-F5344CB8AC3E}">
        <p14:creationId xmlns:p14="http://schemas.microsoft.com/office/powerpoint/2010/main" val="3926716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normAutofit lnSpcReduction="10000"/>
          </a:bodyPr>
          <a:lstStyle/>
          <a:p>
            <a:r>
              <a:rPr lang="pt-BR" dirty="0"/>
              <a:t>A camada de entrada é formada por dois atributos x</a:t>
            </a:r>
            <a:r>
              <a:rPr lang="pt-BR" baseline="-25000" dirty="0"/>
              <a:t>1</a:t>
            </a:r>
            <a:r>
              <a:rPr lang="pt-BR" dirty="0"/>
              <a:t> e x</a:t>
            </a:r>
            <a:r>
              <a:rPr lang="pt-BR" baseline="-25000" dirty="0"/>
              <a:t>2</a:t>
            </a:r>
            <a:r>
              <a:rPr lang="pt-BR" dirty="0"/>
              <a:t>, além do bias que é definido por x</a:t>
            </a:r>
            <a:r>
              <a:rPr lang="pt-BR" baseline="-25000" dirty="0"/>
              <a:t>0</a:t>
            </a:r>
            <a:r>
              <a:rPr lang="pt-BR" dirty="0"/>
              <a:t>, onde D é o número de atributos da entrada que a rede pode ter, neste caso D = 2.</a:t>
            </a:r>
          </a:p>
          <a:p>
            <a:r>
              <a:rPr lang="pt-BR" dirty="0"/>
              <a:t>A camada oculta é formada por cinco (M = 5) neurônios z mais a adição do bias z</a:t>
            </a:r>
            <a:r>
              <a:rPr lang="pt-BR" baseline="-25000" dirty="0"/>
              <a:t>0</a:t>
            </a:r>
            <a:r>
              <a:rPr lang="pt-BR" dirty="0"/>
              <a:t>, onde cada neurônio possui sua função de ativação para limitar sua saída. Além destas, existe a camada de saída, com apenas um neurônio.</a:t>
            </a:r>
          </a:p>
          <a:p>
            <a:r>
              <a:rPr lang="pt-BR" dirty="0"/>
              <a:t>O peso sináptico w</a:t>
            </a:r>
            <a:r>
              <a:rPr lang="pt-BR" baseline="-25000" dirty="0"/>
              <a:t>1</a:t>
            </a:r>
            <a:r>
              <a:rPr lang="pt-BR" dirty="0"/>
              <a:t> é a matriz de pesos entre as camadas de entrada e oculta, e w</a:t>
            </a:r>
            <a:r>
              <a:rPr lang="pt-BR" baseline="-25000" dirty="0"/>
              <a:t>2</a:t>
            </a:r>
            <a:r>
              <a:rPr lang="pt-BR" dirty="0"/>
              <a:t> é a matriz de pesos entre as camadas oculta e de saída. O tamanho das matrizes de pesos são MxD+1 e KxM+1 para w</a:t>
            </a:r>
            <a:r>
              <a:rPr lang="pt-BR" baseline="-25000" dirty="0"/>
              <a:t>1</a:t>
            </a:r>
            <a:r>
              <a:rPr lang="pt-BR" dirty="0"/>
              <a:t> e w</a:t>
            </a:r>
            <a:r>
              <a:rPr lang="pt-BR" baseline="-25000" dirty="0"/>
              <a:t>2</a:t>
            </a:r>
            <a:r>
              <a:rPr lang="pt-BR" dirty="0"/>
              <a:t> respectivamente.</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17</a:t>
            </a:fld>
            <a:endParaRPr lang="pt-BR"/>
          </a:p>
        </p:txBody>
      </p:sp>
    </p:spTree>
    <p:extLst>
      <p:ext uri="{BB962C8B-B14F-4D97-AF65-F5344CB8AC3E}">
        <p14:creationId xmlns:p14="http://schemas.microsoft.com/office/powerpoint/2010/main" val="2378025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lstStyle/>
          <a:p>
            <a:r>
              <a:rPr lang="pt-BR" dirty="0"/>
              <a:t>Umas das mais importantes classes de rede neurais é a rede de múltiplas camadas. Essas redes são comumente chamadas de </a:t>
            </a:r>
            <a:r>
              <a:rPr lang="pt-BR" dirty="0" err="1"/>
              <a:t>perceptrons</a:t>
            </a:r>
            <a:r>
              <a:rPr lang="pt-BR" dirty="0"/>
              <a:t> de múltiplas camadas (MLP, </a:t>
            </a:r>
            <a:r>
              <a:rPr lang="pt-BR" dirty="0" err="1"/>
              <a:t>multilayer</a:t>
            </a:r>
            <a:r>
              <a:rPr lang="pt-BR" dirty="0"/>
              <a:t> </a:t>
            </a:r>
            <a:r>
              <a:rPr lang="pt-BR" dirty="0" err="1"/>
              <a:t>perceptron</a:t>
            </a:r>
            <a:r>
              <a:rPr lang="pt-BR" dirty="0"/>
              <a:t>) que representa a generalização do </a:t>
            </a:r>
            <a:r>
              <a:rPr lang="pt-BR" dirty="0" err="1"/>
              <a:t>perceptron</a:t>
            </a:r>
            <a:r>
              <a:rPr lang="pt-BR" dirty="0"/>
              <a:t> de uma única camada da Figura 4.</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18</a:t>
            </a:fld>
            <a:endParaRPr lang="pt-BR"/>
          </a:p>
        </p:txBody>
      </p:sp>
    </p:spTree>
    <p:extLst>
      <p:ext uri="{BB962C8B-B14F-4D97-AF65-F5344CB8AC3E}">
        <p14:creationId xmlns:p14="http://schemas.microsoft.com/office/powerpoint/2010/main" val="272050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lstStyle/>
          <a:p>
            <a:r>
              <a:rPr lang="pt-BR" sz="2000" dirty="0"/>
              <a:t>A Figura 5 apresenta uma MLP com duas camadas ocultas com cinco neurônios cada, além do bias. A entrada da rede possui 4 atributos (x</a:t>
            </a:r>
            <a:r>
              <a:rPr lang="pt-BR" sz="2000" baseline="-25000" dirty="0"/>
              <a:t>1</a:t>
            </a:r>
            <a:r>
              <a:rPr lang="pt-BR" sz="2000" dirty="0"/>
              <a:t>, x</a:t>
            </a:r>
            <a:r>
              <a:rPr lang="pt-BR" sz="2000" baseline="-25000" dirty="0"/>
              <a:t>2</a:t>
            </a:r>
            <a:r>
              <a:rPr lang="pt-BR" sz="2000" dirty="0"/>
              <a:t>, x</a:t>
            </a:r>
            <a:r>
              <a:rPr lang="pt-BR" sz="2000" baseline="-25000" dirty="0"/>
              <a:t>3</a:t>
            </a:r>
            <a:r>
              <a:rPr lang="pt-BR" sz="2000" dirty="0"/>
              <a:t> e x</a:t>
            </a:r>
            <a:r>
              <a:rPr lang="pt-BR" sz="2000" baseline="-25000" dirty="0"/>
              <a:t>4</a:t>
            </a:r>
            <a:r>
              <a:rPr lang="pt-BR" sz="2000" dirty="0"/>
              <a:t>) e o bias atribuído como a variável x</a:t>
            </a:r>
            <a:r>
              <a:rPr lang="pt-BR" sz="2000" baseline="-25000" dirty="0"/>
              <a:t>0</a:t>
            </a:r>
            <a:r>
              <a:rPr lang="pt-BR" sz="2000" dirty="0"/>
              <a:t>. Já a saída da rede é formada por três neurônios, que representam as 3 possíveis saídas.</a:t>
            </a:r>
          </a:p>
          <a:p>
            <a:endParaRPr lang="pt-BR"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802" y="2705110"/>
            <a:ext cx="7856395" cy="3362125"/>
          </a:xfrm>
          <a:prstGeom prst="rect">
            <a:avLst/>
          </a:prstGeom>
        </p:spPr>
      </p:pic>
      <p:sp>
        <p:nvSpPr>
          <p:cNvPr id="6" name="CaixaDeTexto 5"/>
          <p:cNvSpPr txBox="1"/>
          <p:nvPr/>
        </p:nvSpPr>
        <p:spPr>
          <a:xfrm>
            <a:off x="1816782" y="6176963"/>
            <a:ext cx="8558433" cy="369332"/>
          </a:xfrm>
          <a:prstGeom prst="rect">
            <a:avLst/>
          </a:prstGeom>
          <a:noFill/>
        </p:spPr>
        <p:txBody>
          <a:bodyPr wrap="none" rtlCol="0">
            <a:spAutoFit/>
          </a:bodyPr>
          <a:lstStyle/>
          <a:p>
            <a:r>
              <a:rPr lang="pt-BR" dirty="0"/>
              <a:t>Figura 5 – Rede neural </a:t>
            </a:r>
            <a:r>
              <a:rPr lang="pt-BR" dirty="0" err="1"/>
              <a:t>perceptron</a:t>
            </a:r>
            <a:r>
              <a:rPr lang="pt-BR" dirty="0"/>
              <a:t> de múltiplas camadas ocultas de cinco neurônios cada.</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19</a:t>
            </a:fld>
            <a:endParaRPr lang="pt-BR"/>
          </a:p>
        </p:txBody>
      </p:sp>
    </p:spTree>
    <p:extLst>
      <p:ext uri="{BB962C8B-B14F-4D97-AF65-F5344CB8AC3E}">
        <p14:creationId xmlns:p14="http://schemas.microsoft.com/office/powerpoint/2010/main" val="3244227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Sumário</a:t>
            </a:r>
          </a:p>
        </p:txBody>
      </p:sp>
      <p:sp>
        <p:nvSpPr>
          <p:cNvPr id="3" name="Espaço Reservado para Conteúdo 2"/>
          <p:cNvSpPr>
            <a:spLocks noGrp="1"/>
          </p:cNvSpPr>
          <p:nvPr>
            <p:ph idx="1"/>
          </p:nvPr>
        </p:nvSpPr>
        <p:spPr/>
        <p:txBody>
          <a:bodyPr>
            <a:normAutofit lnSpcReduction="10000"/>
          </a:bodyPr>
          <a:lstStyle/>
          <a:p>
            <a:r>
              <a:rPr lang="pt-BR" dirty="0"/>
              <a:t>Introdução ao minicurso</a:t>
            </a:r>
          </a:p>
          <a:p>
            <a:r>
              <a:rPr lang="pt-BR" dirty="0"/>
              <a:t>O que é uma rede neural?</a:t>
            </a:r>
          </a:p>
          <a:p>
            <a:r>
              <a:rPr lang="pt-BR" dirty="0"/>
              <a:t>Modelo de um neurônio artificial</a:t>
            </a:r>
          </a:p>
          <a:p>
            <a:r>
              <a:rPr lang="pt-BR" dirty="0" err="1"/>
              <a:t>Perceptron</a:t>
            </a:r>
            <a:r>
              <a:rPr lang="pt-BR" dirty="0"/>
              <a:t> de uma e múltiplas camadas</a:t>
            </a:r>
          </a:p>
          <a:p>
            <a:r>
              <a:rPr lang="pt-BR" dirty="0"/>
              <a:t>Treinamento</a:t>
            </a:r>
          </a:p>
          <a:p>
            <a:r>
              <a:rPr lang="pt-BR" dirty="0"/>
              <a:t>Descida do gradiente</a:t>
            </a:r>
          </a:p>
          <a:p>
            <a:r>
              <a:rPr lang="pt-BR" dirty="0"/>
              <a:t>Introdução ao aprendizado profundo</a:t>
            </a:r>
          </a:p>
          <a:p>
            <a:r>
              <a:rPr lang="pt-BR" dirty="0"/>
              <a:t>Aspectos do aprendizado profundo</a:t>
            </a:r>
          </a:p>
          <a:p>
            <a:r>
              <a:rPr lang="pt-BR" dirty="0"/>
              <a:t>Rede neural convolucional</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a:t>
            </a:fld>
            <a:endParaRPr lang="pt-BR"/>
          </a:p>
        </p:txBody>
      </p:sp>
    </p:spTree>
    <p:extLst>
      <p:ext uri="{BB962C8B-B14F-4D97-AF65-F5344CB8AC3E}">
        <p14:creationId xmlns:p14="http://schemas.microsoft.com/office/powerpoint/2010/main" val="97899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lstStyle/>
          <a:p>
            <a:pPr marL="0" indent="0">
              <a:buNone/>
            </a:pPr>
            <a:r>
              <a:rPr lang="pt-BR" dirty="0"/>
              <a:t>Um MLP têm três características distintas, que são:</a:t>
            </a:r>
          </a:p>
          <a:p>
            <a:pPr marL="514350" indent="-514350">
              <a:buFont typeface="+mj-lt"/>
              <a:buAutoNum type="arabicPeriod"/>
            </a:pPr>
            <a:r>
              <a:rPr lang="pt-BR" dirty="0"/>
              <a:t>Cada neurônio na rede possui uma função de ativação não linear, destacando que essa não linearidade é suave, ou seja, a função é </a:t>
            </a:r>
            <a:r>
              <a:rPr lang="pt-BR" dirty="0" err="1"/>
              <a:t>diferenciável</a:t>
            </a:r>
            <a:r>
              <a:rPr lang="pt-BR" dirty="0"/>
              <a:t> em qualquer ponto, como as funções já descritas aqui.</a:t>
            </a:r>
          </a:p>
          <a:p>
            <a:pPr marL="514350" indent="-514350">
              <a:buFont typeface="+mj-lt"/>
              <a:buAutoNum type="arabicPeriod"/>
            </a:pPr>
            <a:r>
              <a:rPr lang="pt-BR" dirty="0"/>
              <a:t>A rede possui uma ou mais camadas de neurônios ocultos, que não pertencem a entrada ou saída da rede.</a:t>
            </a:r>
          </a:p>
          <a:p>
            <a:pPr marL="514350" indent="-514350">
              <a:buFont typeface="+mj-lt"/>
              <a:buAutoNum type="arabicPeriod"/>
            </a:pPr>
            <a:r>
              <a:rPr lang="pt-BR" dirty="0"/>
              <a:t>Alto grau de conectividade da rede neural, determinada pelas sinapses da rede, onde qualquer mudança nesta conectividade requer uma mudança no conjunto de pesos sinápticos da rede.</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20</a:t>
            </a:fld>
            <a:endParaRPr lang="pt-BR"/>
          </a:p>
        </p:txBody>
      </p:sp>
    </p:spTree>
    <p:extLst>
      <p:ext uri="{BB962C8B-B14F-4D97-AF65-F5344CB8AC3E}">
        <p14:creationId xmlns:p14="http://schemas.microsoft.com/office/powerpoint/2010/main" val="278707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Perceptron</a:t>
            </a:r>
            <a:r>
              <a:rPr lang="pt-BR" dirty="0"/>
              <a:t> de uma e múltiplas camadas</a:t>
            </a:r>
          </a:p>
        </p:txBody>
      </p:sp>
      <p:sp>
        <p:nvSpPr>
          <p:cNvPr id="3" name="Espaço Reservado para Conteúdo 2"/>
          <p:cNvSpPr>
            <a:spLocks noGrp="1"/>
          </p:cNvSpPr>
          <p:nvPr>
            <p:ph idx="1"/>
          </p:nvPr>
        </p:nvSpPr>
        <p:spPr/>
        <p:txBody>
          <a:bodyPr/>
          <a:lstStyle/>
          <a:p>
            <a:r>
              <a:rPr lang="pt-BR" dirty="0"/>
              <a:t>Dessas três características e da habilidade de aprender experiência através de treinamento ou aprendizagem deriva o poder computacional da MLP. Porém, partindo desse mesmo poder, advém algumas dificuldades no que diz respeito ao comportamento da rede.</a:t>
            </a:r>
          </a:p>
          <a:p>
            <a:r>
              <a:rPr lang="pt-BR" dirty="0"/>
              <a:t>Em primeiro, a dificuldade de analisar teoricamente o MLP, devido a não linearidade e a alta conectividade. Segundo, o processo de aprendizagem é difícil de ser visualizado devido ao uso de neurônios ocultos, já que o processo de aprendizagem decide quais os padrões quais características dos padrões de entrada devem ser representados pelos neurônios.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21</a:t>
            </a:fld>
            <a:endParaRPr lang="pt-BR"/>
          </a:p>
        </p:txBody>
      </p:sp>
    </p:spTree>
    <p:extLst>
      <p:ext uri="{BB962C8B-B14F-4D97-AF65-F5344CB8AC3E}">
        <p14:creationId xmlns:p14="http://schemas.microsoft.com/office/powerpoint/2010/main" val="36784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Treinamento</a:t>
            </a:r>
          </a:p>
        </p:txBody>
      </p:sp>
      <p:sp>
        <p:nvSpPr>
          <p:cNvPr id="3" name="Espaço Reservado para Conteúdo 2"/>
          <p:cNvSpPr>
            <a:spLocks noGrp="1"/>
          </p:cNvSpPr>
          <p:nvPr>
            <p:ph idx="1"/>
          </p:nvPr>
        </p:nvSpPr>
        <p:spPr/>
        <p:txBody>
          <a:bodyPr>
            <a:normAutofit/>
          </a:bodyPr>
          <a:lstStyle/>
          <a:p>
            <a:r>
              <a:rPr lang="pt-BR" dirty="0"/>
              <a:t>Os </a:t>
            </a:r>
            <a:r>
              <a:rPr lang="pt-BR" dirty="0" err="1"/>
              <a:t>perceptrons</a:t>
            </a:r>
            <a:r>
              <a:rPr lang="pt-BR" dirty="0"/>
              <a:t> de múltiplas camadas têm sido eficientes na resolução de diversos problemas complexos, através do treinamento supervisionado com o algoritmo largamente conhecido como algoritmo de </a:t>
            </a:r>
            <a:r>
              <a:rPr lang="pt-BR" dirty="0" err="1"/>
              <a:t>retropropagação</a:t>
            </a:r>
            <a:r>
              <a:rPr lang="pt-BR" dirty="0"/>
              <a:t> do erro (</a:t>
            </a:r>
            <a:r>
              <a:rPr lang="pt-BR" dirty="0" err="1"/>
              <a:t>error</a:t>
            </a:r>
            <a:r>
              <a:rPr lang="pt-BR" dirty="0"/>
              <a:t> </a:t>
            </a:r>
            <a:r>
              <a:rPr lang="pt-BR" dirty="0" err="1"/>
              <a:t>back-propagation</a:t>
            </a:r>
            <a:r>
              <a:rPr lang="pt-BR" dirty="0"/>
              <a:t>).</a:t>
            </a:r>
          </a:p>
          <a:p>
            <a:r>
              <a:rPr lang="pt-BR" dirty="0"/>
              <a:t>Para o algoritmo ser utilizado é necessário que as entradas da rede neural estejam associadas a um rotulo ou classe especifica.</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22</a:t>
            </a:fld>
            <a:endParaRPr lang="pt-BR"/>
          </a:p>
        </p:txBody>
      </p:sp>
    </p:spTree>
    <p:extLst>
      <p:ext uri="{BB962C8B-B14F-4D97-AF65-F5344CB8AC3E}">
        <p14:creationId xmlns:p14="http://schemas.microsoft.com/office/powerpoint/2010/main" val="8374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Treinamento</a:t>
            </a:r>
          </a:p>
        </p:txBody>
      </p:sp>
      <p:sp>
        <p:nvSpPr>
          <p:cNvPr id="3" name="Espaço Reservado para Conteúdo 2"/>
          <p:cNvSpPr>
            <a:spLocks noGrp="1"/>
          </p:cNvSpPr>
          <p:nvPr>
            <p:ph idx="1"/>
          </p:nvPr>
        </p:nvSpPr>
        <p:spPr/>
        <p:txBody>
          <a:bodyPr>
            <a:normAutofit fontScale="92500"/>
          </a:bodyPr>
          <a:lstStyle/>
          <a:p>
            <a:r>
              <a:rPr lang="pt-BR" dirty="0"/>
              <a:t>O algoritmo </a:t>
            </a:r>
            <a:r>
              <a:rPr lang="pt-BR" dirty="0" err="1"/>
              <a:t>back-propagation</a:t>
            </a:r>
            <a:r>
              <a:rPr lang="pt-BR" dirty="0"/>
              <a:t> consiste em dois passos que atravessam as diferentes camadas da rede: o passo para frente conhecido como propagação, e o passo para trás, a </a:t>
            </a:r>
            <a:r>
              <a:rPr lang="pt-BR" dirty="0" err="1"/>
              <a:t>retropropagação</a:t>
            </a:r>
            <a:r>
              <a:rPr lang="pt-BR" dirty="0"/>
              <a:t>.</a:t>
            </a:r>
          </a:p>
          <a:p>
            <a:pPr lvl="1"/>
            <a:r>
              <a:rPr lang="pt-BR" dirty="0"/>
              <a:t>Durante a propagação o vetor de atributos de entrada é aplicado a rede neural e sua ação se espalha ao longo de toda a rede (camada por camada) até as saídas da rede serem produzido. Durante todo o processo de propagação os pesos sinápticos da rede são fixos.</a:t>
            </a:r>
          </a:p>
          <a:p>
            <a:pPr lvl="1"/>
            <a:r>
              <a:rPr lang="pt-BR" dirty="0"/>
              <a:t>Já durante a </a:t>
            </a:r>
            <a:r>
              <a:rPr lang="pt-BR" dirty="0" err="1"/>
              <a:t>retropropagação</a:t>
            </a:r>
            <a:r>
              <a:rPr lang="pt-BR" dirty="0"/>
              <a:t> os pesos são ajustados de acordo com uma regra de correção de erro, assim, a resposta da rede é subtraída da resposta desejada para gerar um sinal de erro que será propagado num processo inverso através da rede. Em um sentido estatístico, os pesos são atualizados para que a resposta da rede esteja mais próxima da saída desejada. Esse processo de aprendizagem realizado com o algoritmo é chamado de aprendizagem por </a:t>
            </a:r>
            <a:r>
              <a:rPr lang="pt-BR" dirty="0" err="1"/>
              <a:t>retropropagação</a:t>
            </a:r>
            <a:r>
              <a:rPr lang="pt-BR" dirty="0"/>
              <a:t>.</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23</a:t>
            </a:fld>
            <a:endParaRPr lang="pt-BR"/>
          </a:p>
        </p:txBody>
      </p:sp>
    </p:spTree>
    <p:extLst>
      <p:ext uri="{BB962C8B-B14F-4D97-AF65-F5344CB8AC3E}">
        <p14:creationId xmlns:p14="http://schemas.microsoft.com/office/powerpoint/2010/main" val="662066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Treinamento</a:t>
            </a:r>
          </a:p>
        </p:txBody>
      </p:sp>
      <p:sp>
        <p:nvSpPr>
          <p:cNvPr id="5" name="Espaço Reservado para Conteúdo 4"/>
          <p:cNvSpPr>
            <a:spLocks noGrp="1"/>
          </p:cNvSpPr>
          <p:nvPr>
            <p:ph idx="1"/>
          </p:nvPr>
        </p:nvSpPr>
        <p:spPr/>
        <p:txBody>
          <a:bodyPr/>
          <a:lstStyle/>
          <a:p>
            <a:r>
              <a:rPr lang="pt-BR" dirty="0"/>
              <a:t>O algoritmo de </a:t>
            </a:r>
            <a:r>
              <a:rPr lang="pt-BR" dirty="0" err="1"/>
              <a:t>retropropagação</a:t>
            </a:r>
            <a:r>
              <a:rPr lang="pt-BR" dirty="0"/>
              <a:t> representa um marco nas redes neurais, pois fornece um método computacional eficiente para o treinamento de </a:t>
            </a:r>
            <a:r>
              <a:rPr lang="pt-BR" dirty="0" err="1"/>
              <a:t>MLPs</a:t>
            </a:r>
            <a:r>
              <a:rPr lang="pt-BR" dirty="0"/>
              <a:t>, embora este não forneça uma solução ótima para todos os problemas resolúveis.</a:t>
            </a:r>
          </a:p>
          <a:p>
            <a:endParaRPr lang="pt-BR" dirty="0"/>
          </a:p>
        </p:txBody>
      </p:sp>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425" y="3689540"/>
            <a:ext cx="4524375" cy="2600325"/>
          </a:xfrm>
          <a:prstGeom prst="rect">
            <a:avLst/>
          </a:prstGeom>
        </p:spPr>
      </p:pic>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68051"/>
            <a:ext cx="5344472" cy="3043301"/>
          </a:xfrm>
          <a:prstGeom prst="rect">
            <a:avLst/>
          </a:prstGeo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24</a:t>
            </a:fld>
            <a:endParaRPr lang="pt-BR"/>
          </a:p>
        </p:txBody>
      </p:sp>
    </p:spTree>
    <p:extLst>
      <p:ext uri="{BB962C8B-B14F-4D97-AF65-F5344CB8AC3E}">
        <p14:creationId xmlns:p14="http://schemas.microsoft.com/office/powerpoint/2010/main" val="6736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Descida do gradiente</a:t>
            </a:r>
          </a:p>
        </p:txBody>
      </p:sp>
      <p:sp>
        <p:nvSpPr>
          <p:cNvPr id="3" name="Espaço Reservado para Conteúdo 2"/>
          <p:cNvSpPr>
            <a:spLocks noGrp="1"/>
          </p:cNvSpPr>
          <p:nvPr>
            <p:ph idx="1"/>
          </p:nvPr>
        </p:nvSpPr>
        <p:spPr/>
        <p:txBody>
          <a:bodyPr/>
          <a:lstStyle/>
          <a:p>
            <a:r>
              <a:rPr lang="pt-BR" dirty="0"/>
              <a:t>Uma das principais maneiras de realizar a aprendizagem supervisionada é transformando o treinamento de um MLP como um problema de otimização numérica.</a:t>
            </a:r>
          </a:p>
          <a:p>
            <a:r>
              <a:rPr lang="pt-BR" dirty="0"/>
              <a:t>A otimização é comumente feita através da avaliação do gradiente da função de erro de maneira eficiente por meio do </a:t>
            </a:r>
            <a:r>
              <a:rPr lang="pt-BR" dirty="0" err="1"/>
              <a:t>back-propagation</a:t>
            </a:r>
            <a:r>
              <a:rPr lang="pt-BR" dirty="0"/>
              <a:t>. </a:t>
            </a:r>
          </a:p>
          <a:p>
            <a:r>
              <a:rPr lang="pt-BR" dirty="0"/>
              <a:t>O uso da informação do gradiente leva a uma melhoria significativas na velocidade o qual o mínimo local da função é alcançado.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25</a:t>
            </a:fld>
            <a:endParaRPr lang="pt-BR"/>
          </a:p>
        </p:txBody>
      </p:sp>
    </p:spTree>
    <p:extLst>
      <p:ext uri="{BB962C8B-B14F-4D97-AF65-F5344CB8AC3E}">
        <p14:creationId xmlns:p14="http://schemas.microsoft.com/office/powerpoint/2010/main" val="2197255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Descida do gradiente</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normAutofit lnSpcReduction="10000"/>
              </a:bodyPr>
              <a:lstStyle/>
              <a:p>
                <a:r>
                  <a:rPr lang="pt-BR" dirty="0"/>
                  <a:t>A descida do gradiente (</a:t>
                </a:r>
                <a:r>
                  <a:rPr lang="pt-BR" dirty="0" err="1"/>
                  <a:t>gradient</a:t>
                </a:r>
                <a:r>
                  <a:rPr lang="pt-BR" dirty="0"/>
                  <a:t> </a:t>
                </a:r>
                <a:r>
                  <a:rPr lang="pt-BR" dirty="0" err="1"/>
                  <a:t>descent</a:t>
                </a:r>
                <a:r>
                  <a:rPr lang="pt-BR" dirty="0"/>
                  <a:t>) é um método simples que utiliza a informação do gradiente para realizar a atualização dos pesos através da realização de pequenos passos na direção negativa do gradiente, como mostra a Equação 8.</a:t>
                </a:r>
              </a:p>
              <a:p>
                <a:endParaRPr lang="pt-BR" dirty="0"/>
              </a:p>
              <a:p>
                <a:pPr marL="0" indent="0">
                  <a:buNone/>
                </a:pPr>
                <a14:m>
                  <m:oMathPara xmlns:m="http://schemas.openxmlformats.org/officeDocument/2006/math">
                    <m:oMathParaPr>
                      <m:jc m:val="centerGroup"/>
                    </m:oMathParaPr>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𝑤</m:t>
                          </m:r>
                        </m:e>
                        <m:sup>
                          <m:d>
                            <m:dPr>
                              <m:ctrlPr>
                                <a:rPr lang="pt-BR" i="1" smtClean="0">
                                  <a:latin typeface="Cambria Math" panose="02040503050406030204" pitchFamily="18" charset="0"/>
                                </a:rPr>
                              </m:ctrlPr>
                            </m:dPr>
                            <m:e>
                              <m:r>
                                <m:rPr>
                                  <m:sty m:val="p"/>
                                </m:rPr>
                                <a:rPr lang="el-GR" i="1">
                                  <a:latin typeface="Cambria Math" panose="02040503050406030204" pitchFamily="18" charset="0"/>
                                </a:rPr>
                                <m:t>τ</m:t>
                              </m:r>
                              <m:r>
                                <a:rPr lang="pt-BR" i="1">
                                  <a:latin typeface="Cambria Math" panose="02040503050406030204" pitchFamily="18" charset="0"/>
                                </a:rPr>
                                <m:t>+1</m:t>
                              </m:r>
                            </m:e>
                          </m:d>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𝑤</m:t>
                          </m:r>
                        </m:e>
                        <m:sup>
                          <m:d>
                            <m:dPr>
                              <m:ctrlPr>
                                <a:rPr lang="pt-BR" i="1">
                                  <a:latin typeface="Cambria Math" panose="02040503050406030204" pitchFamily="18" charset="0"/>
                                </a:rPr>
                              </m:ctrlPr>
                            </m:dPr>
                            <m:e>
                              <m:r>
                                <m:rPr>
                                  <m:sty m:val="p"/>
                                </m:rPr>
                                <a:rPr lang="el-GR" i="1">
                                  <a:latin typeface="Cambria Math" panose="02040503050406030204" pitchFamily="18" charset="0"/>
                                </a:rPr>
                                <m:t>τ</m:t>
                              </m:r>
                            </m:e>
                          </m:d>
                        </m:sup>
                      </m:sSup>
                      <m:r>
                        <a:rPr lang="pt-BR" b="0" i="1" smtClean="0">
                          <a:latin typeface="Cambria Math" panose="02040503050406030204" pitchFamily="18" charset="0"/>
                        </a:rPr>
                        <m:t>−</m:t>
                      </m:r>
                      <m:r>
                        <m:rPr>
                          <m:sty m:val="p"/>
                        </m:rPr>
                        <a:rPr lang="el-GR" b="0" i="1" smtClean="0">
                          <a:latin typeface="Cambria Math" panose="02040503050406030204" pitchFamily="18" charset="0"/>
                        </a:rPr>
                        <m:t>η</m:t>
                      </m:r>
                      <m:r>
                        <a:rPr lang="pt-BR" b="0" i="0" smtClean="0">
                          <a:latin typeface="Cambria Math" panose="02040503050406030204" pitchFamily="18" charset="0"/>
                        </a:rPr>
                        <m:t>𝛻</m:t>
                      </m:r>
                      <m:r>
                        <m:rPr>
                          <m:sty m:val="p"/>
                        </m:rPr>
                        <a:rPr lang="pt-BR" b="0" i="0" smtClean="0">
                          <a:latin typeface="Cambria Math" panose="02040503050406030204" pitchFamily="18" charset="0"/>
                        </a:rPr>
                        <m:t>L</m:t>
                      </m:r>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𝑤</m:t>
                              </m:r>
                            </m:e>
                            <m:sup>
                              <m:d>
                                <m:dPr>
                                  <m:ctrlPr>
                                    <a:rPr lang="pt-BR" b="0" i="1" smtClean="0">
                                      <a:latin typeface="Cambria Math" panose="02040503050406030204" pitchFamily="18" charset="0"/>
                                    </a:rPr>
                                  </m:ctrlPr>
                                </m:dPr>
                                <m:e>
                                  <m:r>
                                    <a:rPr lang="pt-BR" b="0" i="1" smtClean="0">
                                      <a:latin typeface="Cambria Math" panose="02040503050406030204" pitchFamily="18" charset="0"/>
                                    </a:rPr>
                                    <m:t>𝜏</m:t>
                                  </m:r>
                                </m:e>
                              </m:d>
                            </m:sup>
                          </m:sSup>
                        </m:e>
                      </m:d>
                    </m:oMath>
                  </m:oMathPara>
                </a14:m>
                <a:endParaRPr lang="pt-BR" dirty="0"/>
              </a:p>
              <a:p>
                <a:endParaRPr lang="pt-BR" dirty="0"/>
              </a:p>
              <a:p>
                <a:r>
                  <a:rPr lang="pt-BR" dirty="0"/>
                  <a:t>O parâmetro n &gt; 0 é conhecido como taxa de aprendizagem. Na descida do gradiente, após cada atualização o gradiente é reavaliado para os novos conjuntos de pesos e assim o processo é repetido.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1043" t="-3081" r="-1391"/>
                </a:stretch>
              </a:blipFill>
            </p:spPr>
            <p:txBody>
              <a:bodyPr/>
              <a:lstStyle/>
              <a:p>
                <a:r>
                  <a:rPr lang="pt-BR">
                    <a:noFill/>
                  </a:rPr>
                  <a:t> </a:t>
                </a:r>
              </a:p>
            </p:txBody>
          </p:sp>
        </mc:Fallback>
      </mc:AlternateContent>
      <p:sp>
        <p:nvSpPr>
          <p:cNvPr id="6" name="CaixaDeTexto 5"/>
          <p:cNvSpPr txBox="1"/>
          <p:nvPr/>
        </p:nvSpPr>
        <p:spPr>
          <a:xfrm>
            <a:off x="8485632" y="3891566"/>
            <a:ext cx="184731" cy="461665"/>
          </a:xfrm>
          <a:prstGeom prst="rect">
            <a:avLst/>
          </a:prstGeom>
          <a:noFill/>
        </p:spPr>
        <p:txBody>
          <a:bodyPr wrap="none" rtlCol="0">
            <a:spAutoFit/>
          </a:bodyPr>
          <a:lstStyle/>
          <a:p>
            <a:endParaRPr lang="pt-BR" sz="2400" dirty="0"/>
          </a:p>
        </p:txBody>
      </p:sp>
      <p:sp>
        <p:nvSpPr>
          <p:cNvPr id="4" name="CaixaDeTexto 3"/>
          <p:cNvSpPr txBox="1"/>
          <p:nvPr/>
        </p:nvSpPr>
        <p:spPr>
          <a:xfrm>
            <a:off x="8670363" y="3753066"/>
            <a:ext cx="442750" cy="369332"/>
          </a:xfrm>
          <a:prstGeom prst="rect">
            <a:avLst/>
          </a:prstGeom>
          <a:noFill/>
        </p:spPr>
        <p:txBody>
          <a:bodyPr wrap="none" rtlCol="0">
            <a:spAutoFit/>
          </a:bodyPr>
          <a:lstStyle/>
          <a:p>
            <a:r>
              <a:rPr lang="pt-BR" dirty="0"/>
              <a:t>(8)</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26</a:t>
            </a:fld>
            <a:endParaRPr lang="pt-BR"/>
          </a:p>
        </p:txBody>
      </p:sp>
    </p:spTree>
    <p:extLst>
      <p:ext uri="{BB962C8B-B14F-4D97-AF65-F5344CB8AC3E}">
        <p14:creationId xmlns:p14="http://schemas.microsoft.com/office/powerpoint/2010/main" val="2486713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Descida do gradiente</a:t>
            </a:r>
          </a:p>
        </p:txBody>
      </p:sp>
      <p:sp>
        <p:nvSpPr>
          <p:cNvPr id="3" name="Espaço Reservado para Conteúdo 2"/>
          <p:cNvSpPr>
            <a:spLocks noGrp="1"/>
          </p:cNvSpPr>
          <p:nvPr>
            <p:ph idx="1"/>
          </p:nvPr>
        </p:nvSpPr>
        <p:spPr/>
        <p:txBody>
          <a:bodyPr/>
          <a:lstStyle/>
          <a:p>
            <a:r>
              <a:rPr lang="pt-BR" dirty="0"/>
              <a:t>A função de erro é definida em relação ao conjunto de dados de treinamento, e para cada passo é necessário processar todo o conjunto de treinamento para avaliar o gradiente da função.</a:t>
            </a:r>
          </a:p>
          <a:p>
            <a:r>
              <a:rPr lang="pt-BR" dirty="0"/>
              <a:t>Técnicas que utilizam todo o conjunto de treinamento são conhecidos como métodos em lote.</a:t>
            </a:r>
          </a:p>
          <a:p>
            <a:r>
              <a:rPr lang="pt-BR" dirty="0"/>
              <a:t>A descida do gradiente, em cada etapa, o conjunto de pesos é movido em direção a maior taxa a qual reduz a função de erro.</a:t>
            </a:r>
          </a:p>
          <a:p>
            <a:r>
              <a:rPr lang="pt-BR" dirty="0"/>
              <a:t>Existe também a descida estocástica do gradiente (SGD, </a:t>
            </a:r>
            <a:r>
              <a:rPr lang="pt-BR" dirty="0" err="1"/>
              <a:t>stochastic</a:t>
            </a:r>
            <a:r>
              <a:rPr lang="pt-BR" dirty="0"/>
              <a:t> </a:t>
            </a:r>
            <a:r>
              <a:rPr lang="pt-BR" dirty="0" err="1"/>
              <a:t>gradient</a:t>
            </a:r>
            <a:r>
              <a:rPr lang="pt-BR" dirty="0"/>
              <a:t> </a:t>
            </a:r>
            <a:r>
              <a:rPr lang="pt-BR" dirty="0" err="1"/>
              <a:t>descent</a:t>
            </a:r>
            <a:r>
              <a:rPr lang="pt-BR" dirty="0"/>
              <a:t>), empregada comumente no treinamento de redes neurais com base de dados grandes.</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27</a:t>
            </a:fld>
            <a:endParaRPr lang="pt-BR"/>
          </a:p>
        </p:txBody>
      </p:sp>
    </p:spTree>
    <p:extLst>
      <p:ext uri="{BB962C8B-B14F-4D97-AF65-F5344CB8AC3E}">
        <p14:creationId xmlns:p14="http://schemas.microsoft.com/office/powerpoint/2010/main" val="3709412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Descida do gradiente</a:t>
            </a:r>
          </a:p>
        </p:txBody>
      </p:sp>
      <p:sp>
        <p:nvSpPr>
          <p:cNvPr id="3" name="Espaço Reservado para Conteúdo 2"/>
          <p:cNvSpPr>
            <a:spLocks noGrp="1"/>
          </p:cNvSpPr>
          <p:nvPr>
            <p:ph idx="1"/>
          </p:nvPr>
        </p:nvSpPr>
        <p:spPr/>
        <p:txBody>
          <a:bodyPr>
            <a:normAutofit fontScale="92500"/>
          </a:bodyPr>
          <a:lstStyle/>
          <a:p>
            <a:r>
              <a:rPr lang="pt-BR" dirty="0"/>
              <a:t>No SGD a atualização dos pesos é feita com base em um dado ou pequenos lotes de dados aleatórios de treinamento por vez, onde esse ciclo (conhecido como época) se encerra quando toda a base de dados de treinamento é utilizada.</a:t>
            </a:r>
          </a:p>
          <a:p>
            <a:r>
              <a:rPr lang="pt-BR" dirty="0"/>
              <a:t>Uma das vantagens do SGD é em relação a maneira eficiente que ele lida com dados redundantes, devido a aleatoriedade dos lotes pequenos de dados utilizados.</a:t>
            </a:r>
          </a:p>
          <a:p>
            <a:r>
              <a:rPr lang="pt-BR" dirty="0"/>
              <a:t>Outra interessante propriedade do SGD é a possibilidade de fuga do mínimo local (PROCURAR GIF DISSO), já que o mínimo local encontrado em toda a base de dados não é o mínimo local quando um único dado ou um pequeno lote de dados é utilizado individualmente.</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28</a:t>
            </a:fld>
            <a:endParaRPr lang="pt-BR"/>
          </a:p>
        </p:txBody>
      </p:sp>
    </p:spTree>
    <p:extLst>
      <p:ext uri="{BB962C8B-B14F-4D97-AF65-F5344CB8AC3E}">
        <p14:creationId xmlns:p14="http://schemas.microsoft.com/office/powerpoint/2010/main" val="2881796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Descida do gradiente</a:t>
            </a:r>
          </a:p>
        </p:txBody>
      </p:sp>
      <p:pic>
        <p:nvPicPr>
          <p:cNvPr id="13" name="Espaço Reservado para Conteúdo 1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26703" y="1398079"/>
            <a:ext cx="6738594" cy="2639283"/>
          </a:xfrm>
        </p:spPr>
      </p:pic>
      <p:pic>
        <p:nvPicPr>
          <p:cNvPr id="14" name="Espaço Reservado para Conteúdo 1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726703" y="4037362"/>
            <a:ext cx="6738594" cy="2807748"/>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29</a:t>
            </a:fld>
            <a:endParaRPr lang="pt-BR"/>
          </a:p>
        </p:txBody>
      </p:sp>
    </p:spTree>
    <p:extLst>
      <p:ext uri="{BB962C8B-B14F-4D97-AF65-F5344CB8AC3E}">
        <p14:creationId xmlns:p14="http://schemas.microsoft.com/office/powerpoint/2010/main" val="321496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minicurso</a:t>
            </a:r>
          </a:p>
        </p:txBody>
      </p:sp>
      <p:sp>
        <p:nvSpPr>
          <p:cNvPr id="3" name="Espaço Reservado para Conteúdo 2"/>
          <p:cNvSpPr>
            <a:spLocks noGrp="1"/>
          </p:cNvSpPr>
          <p:nvPr>
            <p:ph idx="1"/>
          </p:nvPr>
        </p:nvSpPr>
        <p:spPr/>
        <p:txBody>
          <a:bodyPr>
            <a:normAutofit/>
          </a:bodyPr>
          <a:lstStyle/>
          <a:p>
            <a:r>
              <a:rPr lang="pt-BR" dirty="0"/>
              <a:t>Objetivos do minicurso</a:t>
            </a:r>
          </a:p>
          <a:p>
            <a:pPr lvl="1"/>
            <a:r>
              <a:rPr lang="pt-BR" dirty="0"/>
              <a:t>Apresentar os conceitos básicos de redes neurais, como o neurônio artificial, o </a:t>
            </a:r>
            <a:r>
              <a:rPr lang="pt-BR" dirty="0" err="1"/>
              <a:t>perceptron</a:t>
            </a:r>
            <a:r>
              <a:rPr lang="pt-BR" dirty="0"/>
              <a:t> de uma ou múltiplas camadas e o treinamento de uma rede neural.</a:t>
            </a:r>
          </a:p>
          <a:p>
            <a:pPr lvl="1"/>
            <a:r>
              <a:rPr lang="pt-BR" dirty="0"/>
              <a:t>Demonstrar a utilização de redes neurais com a linguagem de programação Python através das bibliotecas </a:t>
            </a:r>
            <a:r>
              <a:rPr lang="pt-BR" dirty="0" err="1"/>
              <a:t>Tensorflow</a:t>
            </a:r>
            <a:r>
              <a:rPr lang="pt-BR" dirty="0"/>
              <a:t> e </a:t>
            </a:r>
            <a:r>
              <a:rPr lang="pt-BR" dirty="0" err="1"/>
              <a:t>Keras</a:t>
            </a:r>
            <a:r>
              <a:rPr lang="pt-BR" dirty="0"/>
              <a:t>.</a:t>
            </a:r>
          </a:p>
          <a:p>
            <a:pPr lvl="1"/>
            <a:r>
              <a:rPr lang="pt-BR" dirty="0"/>
              <a:t>Apresentar a introdução e o objetivo de se estudar o aprendizado profundo, introduzir os conceitos atrelados à redes </a:t>
            </a:r>
            <a:r>
              <a:rPr lang="pt-BR" dirty="0" err="1"/>
              <a:t>redes</a:t>
            </a:r>
            <a:r>
              <a:rPr lang="pt-BR" dirty="0"/>
              <a:t> neurais convolucionais para a classificação de imagens.</a:t>
            </a:r>
          </a:p>
          <a:p>
            <a:pPr lvl="1"/>
            <a:r>
              <a:rPr lang="pt-BR" dirty="0"/>
              <a:t>Demonstrar a utilização de redes neurais convolucionais com a linguagem de programação Python através das bibliotecas </a:t>
            </a:r>
            <a:r>
              <a:rPr lang="pt-BR" dirty="0" err="1"/>
              <a:t>Tensorflow</a:t>
            </a:r>
            <a:r>
              <a:rPr lang="pt-BR" dirty="0"/>
              <a:t> e </a:t>
            </a:r>
            <a:r>
              <a:rPr lang="pt-BR" dirty="0" err="1"/>
              <a:t>Keras</a:t>
            </a:r>
            <a:r>
              <a:rPr lang="pt-BR" dirty="0"/>
              <a:t>.</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a:t>
            </a:fld>
            <a:endParaRPr lang="pt-BR"/>
          </a:p>
        </p:txBody>
      </p:sp>
    </p:spTree>
    <p:extLst>
      <p:ext uri="{BB962C8B-B14F-4D97-AF65-F5344CB8AC3E}">
        <p14:creationId xmlns:p14="http://schemas.microsoft.com/office/powerpoint/2010/main" val="3091068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normAutofit fontScale="92500" lnSpcReduction="10000"/>
          </a:bodyPr>
          <a:lstStyle/>
          <a:p>
            <a:r>
              <a:rPr lang="pt-BR" dirty="0"/>
              <a:t>A inteligência artificial é um campo bem definido em diversas aplicações práticas e é tópico de diversas pesquisas. A inteligência artificial está presente em aplicações como automatização de rotina de trabalho, reconhecimento de fala e imagem e diagnóstico médico.</a:t>
            </a:r>
          </a:p>
          <a:p>
            <a:r>
              <a:rPr lang="pt-BR" dirty="0"/>
              <a:t>No início da utilização da inteligência artificial, esta resolvia problemas que eram intelectualmente difíceis para humanos, mas relativamente mais simples para computadores, como problemas que envolvam regras matemáticas.</a:t>
            </a:r>
          </a:p>
          <a:p>
            <a:r>
              <a:rPr lang="pt-BR" dirty="0"/>
              <a:t>No entanto o verdadeiro desafio da IA provou-se ser resolver tarefas que são realizadas facilmente por pessoas, mas difíceis para pessoas descreve-las formalmente, como por exemplo, como reconhecimento de palavras faladas ou de faces em imagens.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30</a:t>
            </a:fld>
            <a:endParaRPr lang="pt-BR"/>
          </a:p>
        </p:txBody>
      </p:sp>
    </p:spTree>
    <p:extLst>
      <p:ext uri="{BB962C8B-B14F-4D97-AF65-F5344CB8AC3E}">
        <p14:creationId xmlns:p14="http://schemas.microsoft.com/office/powerpoint/2010/main" val="1324682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885" y="1825625"/>
            <a:ext cx="7252230" cy="4351338"/>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31</a:t>
            </a:fld>
            <a:endParaRPr lang="pt-BR"/>
          </a:p>
        </p:txBody>
      </p:sp>
    </p:spTree>
    <p:extLst>
      <p:ext uri="{BB962C8B-B14F-4D97-AF65-F5344CB8AC3E}">
        <p14:creationId xmlns:p14="http://schemas.microsoft.com/office/powerpoint/2010/main" val="5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normAutofit/>
          </a:bodyPr>
          <a:lstStyle/>
          <a:p>
            <a:r>
              <a:rPr lang="pt-BR" dirty="0"/>
              <a:t>Para resolução desses problemas mais intuitivos, é necessário o computador aprender através da experiência e entender o mundo em termos de hierarquia de conceitos, com cada conceito definido em relação com conceitos mais simples.</a:t>
            </a:r>
          </a:p>
          <a:p>
            <a:r>
              <a:rPr lang="pt-BR" dirty="0"/>
              <a:t>Retendo conhecimento através da experiência, esta abordagem evita a necessidade de um operador humano especifique formalmente todo o conhecimento que o computador precisa.</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32</a:t>
            </a:fld>
            <a:endParaRPr lang="pt-BR"/>
          </a:p>
        </p:txBody>
      </p:sp>
    </p:spTree>
    <p:extLst>
      <p:ext uri="{BB962C8B-B14F-4D97-AF65-F5344CB8AC3E}">
        <p14:creationId xmlns:p14="http://schemas.microsoft.com/office/powerpoint/2010/main" val="258903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A hierarquia de conceitos permite que o computador aprenda conceitos complicados, construindo-os a partir de conceitos mais simples.</a:t>
            </a:r>
          </a:p>
          <a:p>
            <a:r>
              <a:rPr lang="pt-BR" dirty="0"/>
              <a:t>Caso um grafo seja desenhado mostrando como esses conceitos são construídos um em cima do outro, este grafo é profundo com muitas camadas. Essa é a razão dessa abordagem de IA ser conhecida como Aprendizado Profundo (</a:t>
            </a:r>
            <a:r>
              <a:rPr lang="pt-BR" dirty="0" err="1"/>
              <a:t>Deep</a:t>
            </a:r>
            <a:r>
              <a:rPr lang="pt-BR" dirty="0"/>
              <a:t> Learning).</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33</a:t>
            </a:fld>
            <a:endParaRPr lang="pt-BR"/>
          </a:p>
        </p:txBody>
      </p:sp>
    </p:spTree>
    <p:extLst>
      <p:ext uri="{BB962C8B-B14F-4D97-AF65-F5344CB8AC3E}">
        <p14:creationId xmlns:p14="http://schemas.microsoft.com/office/powerpoint/2010/main" val="3377636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Sistemas de IA precisam da capacidade de adquirir seu próprio conhecimento, através da extração de padrões de dados brutos. Essa capacidade é conhecida como aprendizado de máquina (</a:t>
            </a:r>
            <a:r>
              <a:rPr lang="pt-BR" dirty="0" err="1"/>
              <a:t>machine</a:t>
            </a:r>
            <a:r>
              <a:rPr lang="pt-BR" dirty="0"/>
              <a:t> </a:t>
            </a:r>
            <a:r>
              <a:rPr lang="pt-BR" dirty="0" err="1"/>
              <a:t>learning</a:t>
            </a:r>
            <a:r>
              <a:rPr lang="pt-BR" dirty="0"/>
              <a:t>).</a:t>
            </a:r>
          </a:p>
          <a:p>
            <a:r>
              <a:rPr lang="pt-BR" dirty="0"/>
              <a:t>A introdução do aprendizado de máquina permitiu que os computadores resolvessem problemas envolvendo o conhecimento do mundo real e tomassem decisões que parecem subjetivas, como por exemplo e-mail legítimos ou falsos e notas legitimas ou falsas.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34</a:t>
            </a:fld>
            <a:endParaRPr lang="pt-BR"/>
          </a:p>
        </p:txBody>
      </p:sp>
    </p:spTree>
    <p:extLst>
      <p:ext uri="{BB962C8B-B14F-4D97-AF65-F5344CB8AC3E}">
        <p14:creationId xmlns:p14="http://schemas.microsoft.com/office/powerpoint/2010/main" val="1127942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A performance desses algoritmos simples de aprendizado de máquina dependem extremamente da representação dos dados obtidos, onde cada pedaço da informação incluída na representação é conhecida como característica (</a:t>
            </a:r>
            <a:r>
              <a:rPr lang="pt-BR" dirty="0" err="1"/>
              <a:t>feature</a:t>
            </a:r>
            <a:r>
              <a:rPr lang="pt-BR" dirty="0"/>
              <a:t>).</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35</a:t>
            </a:fld>
            <a:endParaRPr lang="pt-BR"/>
          </a:p>
        </p:txBody>
      </p:sp>
    </p:spTree>
    <p:extLst>
      <p:ext uri="{BB962C8B-B14F-4D97-AF65-F5344CB8AC3E}">
        <p14:creationId xmlns:p14="http://schemas.microsoft.com/office/powerpoint/2010/main" val="1050246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8" name="Espaço Reservado para Conteúdo 7"/>
          <p:cNvSpPr>
            <a:spLocks noGrp="1"/>
          </p:cNvSpPr>
          <p:nvPr>
            <p:ph idx="1"/>
          </p:nvPr>
        </p:nvSpPr>
        <p:spPr/>
        <p:txBody>
          <a:bodyPr/>
          <a:lstStyle/>
          <a:p>
            <a:r>
              <a:rPr lang="pt-BR" dirty="0"/>
              <a:t>Base de dados Iris.</a:t>
            </a:r>
          </a:p>
          <a:p>
            <a:r>
              <a:rPr lang="pt-BR" dirty="0"/>
              <a:t>Três classes de 50 amostras cada, onde cada classe é referente aos três tipos de planta </a:t>
            </a:r>
            <a:r>
              <a:rPr lang="pt-BR" dirty="0" err="1"/>
              <a:t>iris</a:t>
            </a:r>
            <a:r>
              <a:rPr lang="pt-BR" dirty="0"/>
              <a:t>.</a:t>
            </a:r>
          </a:p>
          <a:p>
            <a:r>
              <a:rPr lang="pt-BR" dirty="0"/>
              <a:t>Comprimento e largura.</a:t>
            </a:r>
          </a:p>
          <a:p>
            <a:endParaRPr lang="pt-BR" dirty="0"/>
          </a:p>
        </p:txBody>
      </p:sp>
      <p:pic>
        <p:nvPicPr>
          <p:cNvPr id="11" name="Imagem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632" y="2831466"/>
            <a:ext cx="5722168" cy="3853456"/>
          </a:xfrm>
          <a:prstGeom prst="rect">
            <a:avLst/>
          </a:prstGeom>
        </p:spPr>
      </p:pic>
      <p:sp>
        <p:nvSpPr>
          <p:cNvPr id="3" name="CaixaDeTexto 2"/>
          <p:cNvSpPr txBox="1"/>
          <p:nvPr/>
        </p:nvSpPr>
        <p:spPr>
          <a:xfrm>
            <a:off x="1728216" y="4573528"/>
            <a:ext cx="4029052" cy="369332"/>
          </a:xfrm>
          <a:prstGeom prst="rect">
            <a:avLst/>
          </a:prstGeom>
          <a:noFill/>
        </p:spPr>
        <p:txBody>
          <a:bodyPr wrap="none" rtlCol="0">
            <a:spAutoFit/>
          </a:bodyPr>
          <a:lstStyle/>
          <a:p>
            <a:r>
              <a:rPr lang="pt-BR" dirty="0"/>
              <a:t>Figura 6 – Exemplo da base de dados Iris.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36</a:t>
            </a:fld>
            <a:endParaRPr lang="pt-BR"/>
          </a:p>
        </p:txBody>
      </p:sp>
    </p:spTree>
    <p:extLst>
      <p:ext uri="{BB962C8B-B14F-4D97-AF65-F5344CB8AC3E}">
        <p14:creationId xmlns:p14="http://schemas.microsoft.com/office/powerpoint/2010/main" val="2458572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sz="half" idx="1"/>
          </p:nvPr>
        </p:nvSpPr>
        <p:spPr/>
        <p:txBody>
          <a:bodyPr>
            <a:normAutofit/>
          </a:bodyPr>
          <a:lstStyle/>
          <a:p>
            <a:r>
              <a:rPr lang="pt-BR" sz="2400" dirty="0"/>
              <a:t>Base de dados autenticação de notas.</a:t>
            </a:r>
          </a:p>
          <a:p>
            <a:r>
              <a:rPr lang="pt-BR" sz="2400" dirty="0"/>
              <a:t>Duas classes: notas verdadeiras e falsas.</a:t>
            </a:r>
          </a:p>
          <a:p>
            <a:r>
              <a:rPr lang="pt-BR" sz="2400" dirty="0"/>
              <a:t>Imagens de resolução 400x400 pixels.</a:t>
            </a:r>
          </a:p>
          <a:p>
            <a:r>
              <a:rPr lang="pt-BR" sz="2400" dirty="0"/>
              <a:t>Transformada </a:t>
            </a:r>
            <a:r>
              <a:rPr lang="pt-BR" sz="2400" dirty="0" err="1"/>
              <a:t>Wavelet</a:t>
            </a:r>
            <a:r>
              <a:rPr lang="pt-BR" sz="2400" dirty="0"/>
              <a:t> utilizada para extrair características das imagens.</a:t>
            </a:r>
          </a:p>
          <a:p>
            <a:r>
              <a:rPr lang="pt-BR" sz="2400" dirty="0"/>
              <a:t>Características: variância, distorção, </a:t>
            </a:r>
            <a:r>
              <a:rPr lang="pt-BR" sz="2400" dirty="0" err="1"/>
              <a:t>curtosis</a:t>
            </a:r>
            <a:r>
              <a:rPr lang="pt-BR" sz="2400" dirty="0"/>
              <a:t> da </a:t>
            </a:r>
            <a:r>
              <a:rPr lang="pt-BR" sz="2400" dirty="0" err="1"/>
              <a:t>Wavelet</a:t>
            </a:r>
            <a:r>
              <a:rPr lang="pt-BR" sz="2400" dirty="0"/>
              <a:t> e entropia da imagem.</a:t>
            </a:r>
          </a:p>
          <a:p>
            <a:endParaRPr lang="pt-BR" sz="2400" dirty="0"/>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21890" y="1825625"/>
            <a:ext cx="4882220" cy="4351338"/>
          </a:xfrm>
        </p:spPr>
      </p:pic>
      <p:sp>
        <p:nvSpPr>
          <p:cNvPr id="4" name="CaixaDeTexto 3"/>
          <p:cNvSpPr txBox="1"/>
          <p:nvPr/>
        </p:nvSpPr>
        <p:spPr>
          <a:xfrm>
            <a:off x="5998781" y="6214209"/>
            <a:ext cx="5528437" cy="646331"/>
          </a:xfrm>
          <a:prstGeom prst="rect">
            <a:avLst/>
          </a:prstGeom>
          <a:noFill/>
        </p:spPr>
        <p:txBody>
          <a:bodyPr wrap="none" rtlCol="0">
            <a:spAutoFit/>
          </a:bodyPr>
          <a:lstStyle/>
          <a:p>
            <a:r>
              <a:rPr lang="pt-BR" dirty="0"/>
              <a:t>Figura 7 – Notas verdadeira e falsa utilizadas para criação</a:t>
            </a:r>
          </a:p>
          <a:p>
            <a:r>
              <a:rPr lang="pt-BR" dirty="0"/>
              <a:t>da base de dados.</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37</a:t>
            </a:fld>
            <a:endParaRPr lang="pt-BR"/>
          </a:p>
        </p:txBody>
      </p:sp>
    </p:spTree>
    <p:extLst>
      <p:ext uri="{BB962C8B-B14F-4D97-AF65-F5344CB8AC3E}">
        <p14:creationId xmlns:p14="http://schemas.microsoft.com/office/powerpoint/2010/main" val="3603585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Uma solução para a dificuldade de se lidar com a representação dos dados é usar o aprendizado de máquina descobrir não somente o mapeamento da representação dos dados (entradas) para a saída, mas também descobrir a própria representação.</a:t>
            </a:r>
          </a:p>
          <a:p>
            <a:r>
              <a:rPr lang="pt-BR" dirty="0"/>
              <a:t>A essa abordagem denomina-se aprendizado de representação (</a:t>
            </a:r>
            <a:r>
              <a:rPr lang="pt-BR" dirty="0" err="1"/>
              <a:t>representation</a:t>
            </a:r>
            <a:r>
              <a:rPr lang="pt-BR" dirty="0"/>
              <a:t> </a:t>
            </a:r>
            <a:r>
              <a:rPr lang="pt-BR" dirty="0" err="1"/>
              <a:t>learning</a:t>
            </a:r>
            <a:r>
              <a:rPr lang="pt-BR" dirty="0"/>
              <a:t>), que muitas vezes resulta em uma melhor performance do que os resultados obtidos de representações criadas a mão.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38</a:t>
            </a:fld>
            <a:endParaRPr lang="pt-BR"/>
          </a:p>
        </p:txBody>
      </p:sp>
    </p:spTree>
    <p:extLst>
      <p:ext uri="{BB962C8B-B14F-4D97-AF65-F5344CB8AC3E}">
        <p14:creationId xmlns:p14="http://schemas.microsoft.com/office/powerpoint/2010/main" val="3530214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1766" y="1690688"/>
            <a:ext cx="4008467" cy="4092295"/>
          </a:xfrm>
        </p:spPr>
      </p:pic>
      <p:sp>
        <p:nvSpPr>
          <p:cNvPr id="3" name="CaixaDeTexto 2"/>
          <p:cNvSpPr txBox="1"/>
          <p:nvPr/>
        </p:nvSpPr>
        <p:spPr>
          <a:xfrm>
            <a:off x="2299895" y="5782983"/>
            <a:ext cx="7592207" cy="923330"/>
          </a:xfrm>
          <a:prstGeom prst="rect">
            <a:avLst/>
          </a:prstGeom>
          <a:noFill/>
        </p:spPr>
        <p:txBody>
          <a:bodyPr wrap="none" rtlCol="0">
            <a:spAutoFit/>
          </a:bodyPr>
          <a:lstStyle/>
          <a:p>
            <a:r>
              <a:rPr lang="pt-BR" dirty="0"/>
              <a:t>Figura 8 – Diagrama de </a:t>
            </a:r>
            <a:r>
              <a:rPr lang="pt-BR" dirty="0" err="1"/>
              <a:t>Venn</a:t>
            </a:r>
            <a:r>
              <a:rPr lang="pt-BR" dirty="0"/>
              <a:t>.  Aprendizado profundo é um tipo de aprendizado</a:t>
            </a:r>
          </a:p>
          <a:p>
            <a:r>
              <a:rPr lang="pt-BR" dirty="0"/>
              <a:t>de representação, o qual é um tipo de aprendizado de máquina, o qual é uma</a:t>
            </a:r>
          </a:p>
          <a:p>
            <a:r>
              <a:rPr lang="pt-BR" dirty="0"/>
              <a:t>abordagem de inteligência artificial.</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39</a:t>
            </a:fld>
            <a:endParaRPr lang="pt-BR"/>
          </a:p>
        </p:txBody>
      </p:sp>
    </p:spTree>
    <p:extLst>
      <p:ext uri="{BB962C8B-B14F-4D97-AF65-F5344CB8AC3E}">
        <p14:creationId xmlns:p14="http://schemas.microsoft.com/office/powerpoint/2010/main" val="3584955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uma rede neural?</a:t>
            </a:r>
          </a:p>
        </p:txBody>
      </p:sp>
      <p:sp>
        <p:nvSpPr>
          <p:cNvPr id="3" name="Espaço Reservado para Conteúdo 2"/>
          <p:cNvSpPr>
            <a:spLocks noGrp="1"/>
          </p:cNvSpPr>
          <p:nvPr>
            <p:ph idx="1"/>
          </p:nvPr>
        </p:nvSpPr>
        <p:spPr/>
        <p:txBody>
          <a:bodyPr>
            <a:normAutofit lnSpcReduction="10000"/>
          </a:bodyPr>
          <a:lstStyle/>
          <a:p>
            <a:r>
              <a:rPr lang="pt-BR" dirty="0"/>
              <a:t>O estudo em cima de redes neurais artificiais, usualmente denominado somente de redes neurais, tem sua motivação na premissa que de que o cérebro processa informações de um modo totalmente diferente de um computador.</a:t>
            </a:r>
          </a:p>
          <a:p>
            <a:r>
              <a:rPr lang="pt-BR" dirty="0"/>
              <a:t>O cérebro é um sistema de processamento de informações altamente complexo, não linear e paralelo. Em comparação a um computador, o cérebro realiza processamento (como o reconhecimento de padrões) mais rápido através da capacidade de organizar seus neurônios.</a:t>
            </a:r>
          </a:p>
          <a:p>
            <a:r>
              <a:rPr lang="pt-BR" dirty="0"/>
              <a:t>Especificamente, o cérebro realiza cotidianamente tarefas de reconhecimento perceptivo, como o reconhecimento de um rosto conhecido em uma cena totalmente desconhecida.</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a:t>
            </a:fld>
            <a:endParaRPr lang="pt-BR"/>
          </a:p>
        </p:txBody>
      </p:sp>
    </p:spTree>
    <p:extLst>
      <p:ext uri="{BB962C8B-B14F-4D97-AF65-F5344CB8AC3E}">
        <p14:creationId xmlns:p14="http://schemas.microsoft.com/office/powerpoint/2010/main" val="74367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Além disso, o algoritmo pode rapidamente se adaptar à novas tarefas com o mínimo de interferência humana. </a:t>
            </a:r>
          </a:p>
          <a:p>
            <a:r>
              <a:rPr lang="pt-BR" dirty="0"/>
              <a:t>Algoritmos de representação de aprendizagem podem descobrir um bom conjunto de características para uma tarefa simples em minutos, ou para tarefas complexas em horas a meses.</a:t>
            </a:r>
          </a:p>
          <a:p>
            <a:r>
              <a:rPr lang="pt-BR" dirty="0"/>
              <a:t>Características projetadas manualmente para tarefas complexas requer muito tempo e esforço humano.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40</a:t>
            </a:fld>
            <a:endParaRPr lang="pt-BR"/>
          </a:p>
        </p:txBody>
      </p:sp>
    </p:spTree>
    <p:extLst>
      <p:ext uri="{BB962C8B-B14F-4D97-AF65-F5344CB8AC3E}">
        <p14:creationId xmlns:p14="http://schemas.microsoft.com/office/powerpoint/2010/main" val="618730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sp>
        <p:nvSpPr>
          <p:cNvPr id="3" name="Espaço Reservado para Conteúdo 2"/>
          <p:cNvSpPr>
            <a:spLocks noGrp="1"/>
          </p:cNvSpPr>
          <p:nvPr>
            <p:ph idx="1"/>
          </p:nvPr>
        </p:nvSpPr>
        <p:spPr/>
        <p:txBody>
          <a:bodyPr/>
          <a:lstStyle/>
          <a:p>
            <a:r>
              <a:rPr lang="pt-BR" dirty="0"/>
              <a:t>O aprendizado profundo resolve o problema central no aprendizado de representação pela introdução de representações que são expressas em termos de outras representações mais simples.</a:t>
            </a:r>
          </a:p>
          <a:p>
            <a:r>
              <a:rPr lang="pt-BR" dirty="0"/>
              <a:t>O aprendizado profundo permite que o computador construa conceitos complexos a partir de conceitos mais simples.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41</a:t>
            </a:fld>
            <a:endParaRPr lang="pt-BR"/>
          </a:p>
        </p:txBody>
      </p:sp>
    </p:spTree>
    <p:extLst>
      <p:ext uri="{BB962C8B-B14F-4D97-AF65-F5344CB8AC3E}">
        <p14:creationId xmlns:p14="http://schemas.microsoft.com/office/powerpoint/2010/main" val="3750662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ao aprendizado profundo</a:t>
            </a:r>
          </a:p>
        </p:txBody>
      </p:sp>
      <p:pic>
        <p:nvPicPr>
          <p:cNvPr id="4" name="Espaço Reservado para Conteú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1473" y="1690688"/>
            <a:ext cx="5309049" cy="4351338"/>
          </a:xfrm>
        </p:spPr>
      </p:pic>
      <p:sp>
        <p:nvSpPr>
          <p:cNvPr id="3" name="CaixaDeTexto 2"/>
          <p:cNvSpPr txBox="1"/>
          <p:nvPr/>
        </p:nvSpPr>
        <p:spPr>
          <a:xfrm>
            <a:off x="3091103" y="6042026"/>
            <a:ext cx="6009787" cy="830997"/>
          </a:xfrm>
          <a:prstGeom prst="rect">
            <a:avLst/>
          </a:prstGeom>
          <a:noFill/>
        </p:spPr>
        <p:txBody>
          <a:bodyPr wrap="none" rtlCol="0">
            <a:spAutoFit/>
          </a:bodyPr>
          <a:lstStyle/>
          <a:p>
            <a:r>
              <a:rPr lang="pt-BR" sz="1600" dirty="0"/>
              <a:t>Figura 9 – Modelo de aprendizado profundo. Camada visível contem</a:t>
            </a:r>
          </a:p>
          <a:p>
            <a:r>
              <a:rPr lang="pt-BR" sz="1600" dirty="0"/>
              <a:t>variáveis que podemos observar (valores dos pixels),  camadas ocultas</a:t>
            </a:r>
          </a:p>
          <a:p>
            <a:r>
              <a:rPr lang="pt-BR" sz="1600" dirty="0"/>
              <a:t>extraem progressivamente características da imagem.</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42</a:t>
            </a:fld>
            <a:endParaRPr lang="pt-BR"/>
          </a:p>
        </p:txBody>
      </p:sp>
    </p:spTree>
    <p:extLst>
      <p:ext uri="{BB962C8B-B14F-4D97-AF65-F5344CB8AC3E}">
        <p14:creationId xmlns:p14="http://schemas.microsoft.com/office/powerpoint/2010/main" val="1666844070"/>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Aspectos do aprendizado profundo</a:t>
            </a:r>
          </a:p>
        </p:txBody>
      </p:sp>
      <p:sp>
        <p:nvSpPr>
          <p:cNvPr id="3" name="Espaço Reservado para Conteúdo 2"/>
          <p:cNvSpPr>
            <a:spLocks noGrp="1"/>
          </p:cNvSpPr>
          <p:nvPr>
            <p:ph idx="1"/>
          </p:nvPr>
        </p:nvSpPr>
        <p:spPr/>
        <p:txBody>
          <a:bodyPr/>
          <a:lstStyle/>
          <a:p>
            <a:r>
              <a:rPr lang="pt-BR" dirty="0"/>
              <a:t>Ao longo do contexto histórico do aprendizado profundo, é possível identificar alguns aspectos chaves do mesmo:</a:t>
            </a:r>
          </a:p>
          <a:p>
            <a:pPr lvl="1"/>
            <a:r>
              <a:rPr lang="pt-BR" dirty="0"/>
              <a:t>Tornou-se mais utilizado conforme o crescimento do conjunto de dados de treinamento.</a:t>
            </a:r>
          </a:p>
          <a:p>
            <a:pPr lvl="1"/>
            <a:r>
              <a:rPr lang="pt-BR" dirty="0"/>
              <a:t>Modelos cresceram ao longo do tempo, à medida que tanto hardware quanto software melhoraram.</a:t>
            </a:r>
          </a:p>
          <a:p>
            <a:pPr lvl="1"/>
            <a:r>
              <a:rPr lang="pt-BR" dirty="0"/>
              <a:t>Resolveu tarefas cada vez mais complicadas com o aumento da acurácia ao longo do tempo.</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43</a:t>
            </a:fld>
            <a:endParaRPr lang="pt-BR"/>
          </a:p>
        </p:txBody>
      </p:sp>
    </p:spTree>
    <p:extLst>
      <p:ext uri="{BB962C8B-B14F-4D97-AF65-F5344CB8AC3E}">
        <p14:creationId xmlns:p14="http://schemas.microsoft.com/office/powerpoint/2010/main" val="713951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Aspectos do aprendizado profundo</a:t>
            </a:r>
          </a:p>
        </p:txBody>
      </p:sp>
      <p:sp>
        <p:nvSpPr>
          <p:cNvPr id="3" name="Espaço Reservado para Conteúdo 2"/>
          <p:cNvSpPr>
            <a:spLocks noGrp="1"/>
          </p:cNvSpPr>
          <p:nvPr>
            <p:ph sz="half" idx="1"/>
          </p:nvPr>
        </p:nvSpPr>
        <p:spPr/>
        <p:txBody>
          <a:bodyPr/>
          <a:lstStyle/>
          <a:p>
            <a:r>
              <a:rPr lang="pt-BR" dirty="0"/>
              <a:t>Base de dados MNIST:</a:t>
            </a:r>
          </a:p>
          <a:p>
            <a:pPr lvl="1"/>
            <a:r>
              <a:rPr lang="pt-BR" dirty="0"/>
              <a:t>Dígitos escritos à mão.</a:t>
            </a:r>
          </a:p>
          <a:p>
            <a:pPr lvl="1"/>
            <a:r>
              <a:rPr lang="pt-BR" dirty="0"/>
              <a:t>Dez classes: 0, 1, 2, ..., 9.</a:t>
            </a:r>
          </a:p>
          <a:p>
            <a:pPr lvl="1"/>
            <a:r>
              <a:rPr lang="pt-BR" dirty="0"/>
              <a:t>Imagens em escala de cinza com resolução de 28x28.</a:t>
            </a:r>
          </a:p>
          <a:p>
            <a:pPr lvl="1"/>
            <a:r>
              <a:rPr lang="pt-BR" dirty="0"/>
              <a:t>Valores dos pixels são 0 a 255.</a:t>
            </a:r>
          </a:p>
          <a:p>
            <a:pPr lvl="1"/>
            <a:r>
              <a:rPr lang="pt-BR" dirty="0"/>
              <a:t>60.000 imagens de treinamento e 10.000 imagens de teste.</a:t>
            </a:r>
          </a:p>
          <a:p>
            <a:pPr lvl="1"/>
            <a:r>
              <a:rPr lang="pt-BR" dirty="0"/>
              <a:t>ADICIONAR NÚMERO DE IMAGENS POR CLASSE.</a:t>
            </a:r>
          </a:p>
          <a:p>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199"/>
          </a:xfrm>
        </p:spPr>
      </p:pic>
      <p:sp>
        <p:nvSpPr>
          <p:cNvPr id="6" name="CaixaDeTexto 5"/>
          <p:cNvSpPr txBox="1"/>
          <p:nvPr/>
        </p:nvSpPr>
        <p:spPr>
          <a:xfrm>
            <a:off x="5777791" y="5942567"/>
            <a:ext cx="5970417" cy="369332"/>
          </a:xfrm>
          <a:prstGeom prst="rect">
            <a:avLst/>
          </a:prstGeom>
          <a:noFill/>
        </p:spPr>
        <p:txBody>
          <a:bodyPr wrap="none" rtlCol="0">
            <a:spAutoFit/>
          </a:bodyPr>
          <a:lstStyle/>
          <a:p>
            <a:r>
              <a:rPr lang="pt-BR" dirty="0"/>
              <a:t>Figura 10 – Imagens da base MNIST e seus respectivos rótulos.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44</a:t>
            </a:fld>
            <a:endParaRPr lang="pt-BR"/>
          </a:p>
        </p:txBody>
      </p:sp>
    </p:spTree>
    <p:extLst>
      <p:ext uri="{BB962C8B-B14F-4D97-AF65-F5344CB8AC3E}">
        <p14:creationId xmlns:p14="http://schemas.microsoft.com/office/powerpoint/2010/main" val="3047397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Aspectos do aprendizado profundo</a:t>
            </a:r>
          </a:p>
        </p:txBody>
      </p:sp>
      <p:sp>
        <p:nvSpPr>
          <p:cNvPr id="3" name="Espaço Reservado para Conteúdo 2"/>
          <p:cNvSpPr>
            <a:spLocks noGrp="1"/>
          </p:cNvSpPr>
          <p:nvPr>
            <p:ph sz="half" idx="1"/>
          </p:nvPr>
        </p:nvSpPr>
        <p:spPr/>
        <p:txBody>
          <a:bodyPr/>
          <a:lstStyle/>
          <a:p>
            <a:r>
              <a:rPr lang="pt-BR" dirty="0"/>
              <a:t>Base de dados CIFAR-10:</a:t>
            </a:r>
          </a:p>
          <a:p>
            <a:pPr lvl="1"/>
            <a:r>
              <a:rPr lang="pt-BR" dirty="0"/>
              <a:t>Imagens de 10 classes.</a:t>
            </a:r>
          </a:p>
          <a:p>
            <a:pPr lvl="1"/>
            <a:r>
              <a:rPr lang="pt-BR" dirty="0"/>
              <a:t>Avião, automóvel, pássaro, gato, veado, cão, sapo, cavalo, navio e caminhão.</a:t>
            </a:r>
          </a:p>
          <a:p>
            <a:pPr lvl="1"/>
            <a:r>
              <a:rPr lang="pt-BR" dirty="0"/>
              <a:t>Imagem colorida com resolução 32x32.</a:t>
            </a:r>
          </a:p>
          <a:p>
            <a:pPr lvl="1"/>
            <a:r>
              <a:rPr lang="pt-BR" dirty="0"/>
              <a:t>50.000 imagens de treinamento e 10.000 imagens de teste.</a:t>
            </a:r>
          </a:p>
          <a:p>
            <a:pPr lvl="1"/>
            <a:r>
              <a:rPr lang="pt-BR" dirty="0"/>
              <a:t>6.000 imagens por classe.</a:t>
            </a:r>
          </a:p>
          <a:p>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894697"/>
            <a:ext cx="5181600" cy="4213194"/>
          </a:xfrm>
        </p:spPr>
      </p:pic>
      <p:sp>
        <p:nvSpPr>
          <p:cNvPr id="6" name="CaixaDeTexto 5"/>
          <p:cNvSpPr txBox="1"/>
          <p:nvPr/>
        </p:nvSpPr>
        <p:spPr>
          <a:xfrm>
            <a:off x="5801933" y="6127234"/>
            <a:ext cx="5922134" cy="369332"/>
          </a:xfrm>
          <a:prstGeom prst="rect">
            <a:avLst/>
          </a:prstGeom>
          <a:noFill/>
        </p:spPr>
        <p:txBody>
          <a:bodyPr wrap="none" rtlCol="0">
            <a:spAutoFit/>
          </a:bodyPr>
          <a:lstStyle/>
          <a:p>
            <a:r>
              <a:rPr lang="pt-BR" dirty="0"/>
              <a:t>Figura 11 – Exemplos de imagens presentes na base CIFAR-10.</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45</a:t>
            </a:fld>
            <a:endParaRPr lang="pt-BR"/>
          </a:p>
        </p:txBody>
      </p:sp>
    </p:spTree>
    <p:extLst>
      <p:ext uri="{BB962C8B-B14F-4D97-AF65-F5344CB8AC3E}">
        <p14:creationId xmlns:p14="http://schemas.microsoft.com/office/powerpoint/2010/main" val="1276953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Em um MLP os dados de entrada da rede se encontram em formato de um vetor de características unidimensional (1-D).</a:t>
            </a:r>
          </a:p>
          <a:p>
            <a:r>
              <a:rPr lang="pt-BR" dirty="0"/>
              <a:t>Esse vetor de entrada pode ser representado em qualquer ordem, desde que essa ordem seja respeitada por todos os dados utilizados, com vetores de tamanho fixo sem afetar o processo de treinamento.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46</a:t>
            </a:fld>
            <a:endParaRPr lang="pt-BR"/>
          </a:p>
        </p:txBody>
      </p:sp>
    </p:spTree>
    <p:extLst>
      <p:ext uri="{BB962C8B-B14F-4D97-AF65-F5344CB8AC3E}">
        <p14:creationId xmlns:p14="http://schemas.microsoft.com/office/powerpoint/2010/main" val="1124679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43280"/>
            <a:ext cx="5181600" cy="2916028"/>
          </a:xfrm>
        </p:spPr>
      </p:pic>
      <p:pic>
        <p:nvPicPr>
          <p:cNvPr id="9" name="Espaço Reservado para Conteúdo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43969"/>
            <a:ext cx="5181600" cy="2914650"/>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47</a:t>
            </a:fld>
            <a:endParaRPr lang="pt-BR"/>
          </a:p>
        </p:txBody>
      </p:sp>
    </p:spTree>
    <p:extLst>
      <p:ext uri="{BB962C8B-B14F-4D97-AF65-F5344CB8AC3E}">
        <p14:creationId xmlns:p14="http://schemas.microsoft.com/office/powerpoint/2010/main" val="236272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No que diz respeito a dados bidimensionais (2-D), como uma imagem por exemplo, os valores (pixels na imagem) presentes na matriz espacial são altamente correlacionados, onde qualquer alteração nesses pixels locais produz um efeito significativo no treinamento da rede neural.</a:t>
            </a:r>
          </a:p>
          <a:p>
            <a:r>
              <a:rPr lang="pt-BR" dirty="0"/>
              <a:t>Essa correlação local é utilizada para extrair e combinar as características locais para o reconhecimento de padrões. A extração de características é uma das propriedades fundamentais de uma rede convolucional.</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48</a:t>
            </a:fld>
            <a:endParaRPr lang="pt-BR"/>
          </a:p>
        </p:txBody>
      </p:sp>
    </p:spTree>
    <p:extLst>
      <p:ext uri="{BB962C8B-B14F-4D97-AF65-F5344CB8AC3E}">
        <p14:creationId xmlns:p14="http://schemas.microsoft.com/office/powerpoint/2010/main" val="3242375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6" name="Espaço Reservado para Conteúdo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14856" y="1984280"/>
            <a:ext cx="3836670" cy="3836670"/>
          </a:xfrm>
        </p:spPr>
      </p:pic>
      <p:pic>
        <p:nvPicPr>
          <p:cNvPr id="7" name="Espaço Reservado para Conteúdo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94170" y="1984280"/>
            <a:ext cx="3836670" cy="3836670"/>
          </a:xfrm>
        </p:spPr>
      </p:pic>
      <p:sp>
        <p:nvSpPr>
          <p:cNvPr id="8" name="CaixaDeTexto 7"/>
          <p:cNvSpPr txBox="1"/>
          <p:nvPr/>
        </p:nvSpPr>
        <p:spPr>
          <a:xfrm>
            <a:off x="2469654" y="6114542"/>
            <a:ext cx="7252691" cy="369332"/>
          </a:xfrm>
          <a:prstGeom prst="rect">
            <a:avLst/>
          </a:prstGeom>
          <a:noFill/>
        </p:spPr>
        <p:txBody>
          <a:bodyPr wrap="none" rtlCol="0">
            <a:spAutoFit/>
          </a:bodyPr>
          <a:lstStyle/>
          <a:p>
            <a:r>
              <a:rPr lang="pt-BR" dirty="0"/>
              <a:t>Figura 12 – Exemplo de alteração nos pixels (inversão de linhas) da imagem. </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49</a:t>
            </a:fld>
            <a:endParaRPr lang="pt-BR"/>
          </a:p>
        </p:txBody>
      </p:sp>
    </p:spTree>
    <p:extLst>
      <p:ext uri="{BB962C8B-B14F-4D97-AF65-F5344CB8AC3E}">
        <p14:creationId xmlns:p14="http://schemas.microsoft.com/office/powerpoint/2010/main" val="429189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uma rede neural?</a:t>
            </a:r>
          </a:p>
        </p:txBody>
      </p:sp>
      <p:sp>
        <p:nvSpPr>
          <p:cNvPr id="3" name="Espaço Reservado para Conteúdo 2"/>
          <p:cNvSpPr>
            <a:spLocks noGrp="1"/>
          </p:cNvSpPr>
          <p:nvPr>
            <p:ph idx="1"/>
          </p:nvPr>
        </p:nvSpPr>
        <p:spPr/>
        <p:txBody>
          <a:bodyPr/>
          <a:lstStyle/>
          <a:p>
            <a:r>
              <a:rPr lang="pt-BR" dirty="0"/>
              <a:t>A partir do nascimento, o cérebro tem a habilidade de desenvolver suas próprias regras que frequentemente é designada de experiência.</a:t>
            </a:r>
          </a:p>
          <a:p>
            <a:r>
              <a:rPr lang="pt-BR" dirty="0"/>
              <a:t>Essa experiência vai sendo guardada com o tempo, de modo mais intenso nos primeiros anos de vida, no entanto este processo continua muito além deste período.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5</a:t>
            </a:fld>
            <a:endParaRPr lang="pt-BR"/>
          </a:p>
        </p:txBody>
      </p:sp>
    </p:spTree>
    <p:extLst>
      <p:ext uri="{BB962C8B-B14F-4D97-AF65-F5344CB8AC3E}">
        <p14:creationId xmlns:p14="http://schemas.microsoft.com/office/powerpoint/2010/main" val="30913782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Rede neural convolucional (CNN, </a:t>
            </a:r>
            <a:r>
              <a:rPr lang="pt-BR" dirty="0" err="1"/>
              <a:t>convolutional</a:t>
            </a:r>
            <a:r>
              <a:rPr lang="pt-BR" dirty="0"/>
              <a:t> neural network) é um MLP cuja função é realizar o reconhecimento ou classificação de dados em topologia em grade (por exemplo, dados bidimensionais). Esse tipo de rede possui alto grau de invariância à translação, escala, inclinações e outros tipos de distorções.</a:t>
            </a:r>
          </a:p>
          <a:p>
            <a:r>
              <a:rPr lang="pt-BR" dirty="0"/>
              <a:t>A principal operação que uma CNN emprega é a </a:t>
            </a:r>
            <a:r>
              <a:rPr lang="pt-BR" dirty="0" err="1"/>
              <a:t>convolução</a:t>
            </a:r>
            <a:r>
              <a:rPr lang="pt-BR" dirty="0"/>
              <a:t>, que é uma operação linear, no lugar da multiplicação de matrizes em ao menos uma de suas camadas e são largamente aplicadas à imagens.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50</a:t>
            </a:fld>
            <a:endParaRPr lang="pt-BR"/>
          </a:p>
        </p:txBody>
      </p:sp>
    </p:spTree>
    <p:extLst>
      <p:ext uri="{BB962C8B-B14F-4D97-AF65-F5344CB8AC3E}">
        <p14:creationId xmlns:p14="http://schemas.microsoft.com/office/powerpoint/2010/main" val="613313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Em algumas tarefas de classificação de imagens, é feita uma transformação de uma imagem bidimensional em um vetor de uma única dimensão como entrada de um MLP (digits_mlp.py).</a:t>
            </a:r>
          </a:p>
          <a:p>
            <a:r>
              <a:rPr lang="pt-BR" dirty="0"/>
              <a:t>Porém, essa tarefa ignora uma propriedade fundamental atrelada as imagens, a qual indica que os pixels adjacentes são fortemente correlacionados que pixels mais distantes.</a:t>
            </a:r>
          </a:p>
          <a:p>
            <a:r>
              <a:rPr lang="pt-BR" dirty="0"/>
              <a:t>Redes neurais convolucionais investigam de uma maneira mais adequada essa propriedade especifica, através da extração de características locais que dependem de regiões menores da imagem.</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51</a:t>
            </a:fld>
            <a:endParaRPr lang="pt-BR"/>
          </a:p>
        </p:txBody>
      </p:sp>
    </p:spTree>
    <p:extLst>
      <p:ext uri="{BB962C8B-B14F-4D97-AF65-F5344CB8AC3E}">
        <p14:creationId xmlns:p14="http://schemas.microsoft.com/office/powerpoint/2010/main" val="799051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sz="half" idx="1"/>
          </p:nvPr>
        </p:nvSpPr>
        <p:spPr/>
        <p:txBody>
          <a:bodyPr/>
          <a:lstStyle/>
          <a:p>
            <a:r>
              <a:rPr lang="pt-BR" dirty="0"/>
              <a:t>A camada de entrada, a camada convolucional e as camadas de </a:t>
            </a:r>
            <a:r>
              <a:rPr lang="pt-BR" dirty="0" err="1"/>
              <a:t>subamostragem</a:t>
            </a:r>
            <a:r>
              <a:rPr lang="pt-BR" dirty="0"/>
              <a:t> formam a estrutura básica de uma rede neural convolucional.</a:t>
            </a:r>
          </a:p>
        </p:txBody>
      </p:sp>
      <p:pic>
        <p:nvPicPr>
          <p:cNvPr id="6" name="Espaço Reservado para Conteúdo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9799" y="1825625"/>
            <a:ext cx="5821193" cy="4117975"/>
          </a:xfrm>
        </p:spPr>
      </p:pic>
      <p:sp>
        <p:nvSpPr>
          <p:cNvPr id="7" name="CaixaDeTexto 6"/>
          <p:cNvSpPr txBox="1"/>
          <p:nvPr/>
        </p:nvSpPr>
        <p:spPr>
          <a:xfrm>
            <a:off x="5673478" y="6176963"/>
            <a:ext cx="6513834" cy="615553"/>
          </a:xfrm>
          <a:prstGeom prst="rect">
            <a:avLst/>
          </a:prstGeom>
          <a:noFill/>
        </p:spPr>
        <p:txBody>
          <a:bodyPr wrap="none" rtlCol="0">
            <a:spAutoFit/>
          </a:bodyPr>
          <a:lstStyle/>
          <a:p>
            <a:r>
              <a:rPr lang="pt-BR" sz="1600" dirty="0"/>
              <a:t>Figura 13 – Estrutura básica de uma rede neural convolucional, com imagem</a:t>
            </a:r>
          </a:p>
          <a:p>
            <a:r>
              <a:rPr lang="pt-BR" sz="1600" dirty="0"/>
              <a:t>de entrada, e camadas convolucional e </a:t>
            </a:r>
            <a:r>
              <a:rPr lang="pt-BR" sz="1600" dirty="0" err="1"/>
              <a:t>subamostragem</a:t>
            </a:r>
            <a:r>
              <a:rPr lang="pt-BR" dirty="0"/>
              <a:t>.</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52</a:t>
            </a:fld>
            <a:endParaRPr lang="pt-BR"/>
          </a:p>
        </p:txBody>
      </p:sp>
    </p:spTree>
    <p:extLst>
      <p:ext uri="{BB962C8B-B14F-4D97-AF65-F5344CB8AC3E}">
        <p14:creationId xmlns:p14="http://schemas.microsoft.com/office/powerpoint/2010/main" val="4160981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dirty="0"/>
                  <a:t>A imagem de entrada de uma rede neural convolucional é formada por dados bidimensionais, cujos valores de intensidade do pixel variam entre 0 e </a:t>
                </a:r>
                <a14:m>
                  <m:oMath xmlns:m="http://schemas.openxmlformats.org/officeDocument/2006/math">
                    <m:sSup>
                      <m:sSupPr>
                        <m:ctrlPr>
                          <a:rPr lang="pt-BR" i="1" smtClean="0">
                            <a:latin typeface="Cambria Math" panose="02040503050406030204" pitchFamily="18" charset="0"/>
                          </a:rPr>
                        </m:ctrlPr>
                      </m:sSupPr>
                      <m:e>
                        <m:r>
                          <a:rPr lang="pt-BR" b="0" i="1" smtClean="0">
                            <a:latin typeface="Cambria Math" panose="02040503050406030204" pitchFamily="18" charset="0"/>
                          </a:rPr>
                          <m:t>2</m:t>
                        </m:r>
                      </m:e>
                      <m:sup>
                        <m:r>
                          <a:rPr lang="pt-BR" b="0" i="1" smtClean="0">
                            <a:latin typeface="Cambria Math" panose="02040503050406030204" pitchFamily="18" charset="0"/>
                          </a:rPr>
                          <m:t>𝑛</m:t>
                        </m:r>
                      </m:sup>
                    </m:sSup>
                    <m:r>
                      <a:rPr lang="pt-BR" b="0" i="1" smtClean="0">
                        <a:latin typeface="Cambria Math" panose="02040503050406030204" pitchFamily="18" charset="0"/>
                      </a:rPr>
                      <m:t>−1</m:t>
                    </m:r>
                  </m:oMath>
                </a14:m>
                <a:r>
                  <a:rPr lang="pt-BR" dirty="0"/>
                  <a:t> níveis de cinza. O número de bits n determina a quantidade de níveis de cinza presentes na imagem. Os valores mais elevados representam níveis de cinza mais claros e os valores mais inferiores refletem os níveis de cinza mais escuros.</a:t>
                </a:r>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pt-BR">
                    <a:noFill/>
                  </a:rPr>
                  <a:t> </a:t>
                </a:r>
              </a:p>
            </p:txBody>
          </p:sp>
        </mc:Fallback>
      </mc:AlternateContent>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256" y="4392131"/>
            <a:ext cx="1784832" cy="1784832"/>
          </a:xfrm>
          <a:prstGeom prst="rect">
            <a:avLst/>
          </a:prstGeom>
        </p:spPr>
      </p:pic>
      <p:pic>
        <p:nvPicPr>
          <p:cNvPr id="5" name="Imagem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4016" y="4392131"/>
            <a:ext cx="1784832" cy="1784832"/>
          </a:xfrm>
          <a:prstGeom prst="rect">
            <a:avLst/>
          </a:prstGeom>
        </p:spPr>
      </p:pic>
      <p:sp>
        <p:nvSpPr>
          <p:cNvPr id="6" name="CaixaDeTexto 5"/>
          <p:cNvSpPr txBox="1"/>
          <p:nvPr/>
        </p:nvSpPr>
        <p:spPr>
          <a:xfrm>
            <a:off x="3459829" y="6273225"/>
            <a:ext cx="5272341" cy="584775"/>
          </a:xfrm>
          <a:prstGeom prst="rect">
            <a:avLst/>
          </a:prstGeom>
          <a:noFill/>
        </p:spPr>
        <p:txBody>
          <a:bodyPr wrap="none" rtlCol="0">
            <a:spAutoFit/>
          </a:bodyPr>
          <a:lstStyle/>
          <a:p>
            <a:r>
              <a:rPr lang="pt-BR" sz="1600" dirty="0"/>
              <a:t>Figura 14 – Imagens com 16 (n=4) e 256 (n=8) níveis de cinza.</a:t>
            </a:r>
          </a:p>
          <a:p>
            <a:r>
              <a:rPr lang="pt-BR" sz="1600" dirty="0"/>
              <a:t>Imagens com resoluções 8x8 e 28x28.</a:t>
            </a:r>
          </a:p>
        </p:txBody>
      </p:sp>
      <p:sp>
        <p:nvSpPr>
          <p:cNvPr id="7" name="Espaço Reservado para Número de Slide 6"/>
          <p:cNvSpPr>
            <a:spLocks noGrp="1"/>
          </p:cNvSpPr>
          <p:nvPr>
            <p:ph type="sldNum" sz="quarter" idx="12"/>
          </p:nvPr>
        </p:nvSpPr>
        <p:spPr/>
        <p:txBody>
          <a:bodyPr/>
          <a:lstStyle/>
          <a:p>
            <a:fld id="{4A0D0F1B-B8CC-4CC4-A3C3-2349A6DB7AF0}" type="slidenum">
              <a:rPr lang="pt-BR" smtClean="0"/>
              <a:t>53</a:t>
            </a:fld>
            <a:endParaRPr lang="pt-BR"/>
          </a:p>
        </p:txBody>
      </p:sp>
    </p:spTree>
    <p:extLst>
      <p:ext uri="{BB962C8B-B14F-4D97-AF65-F5344CB8AC3E}">
        <p14:creationId xmlns:p14="http://schemas.microsoft.com/office/powerpoint/2010/main" val="87953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𝐼</m:t>
                      </m:r>
                      <m:d>
                        <m:dPr>
                          <m:ctrlPr>
                            <a:rPr lang="pt-BR"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latin typeface="Cambria Math" panose="02040503050406030204" pitchFamily="18" charset="0"/>
                            </a:rPr>
                            <m:t>𝑦</m:t>
                          </m:r>
                        </m:e>
                      </m:d>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𝐼</m:t>
                                </m:r>
                                <m:d>
                                  <m:dPr>
                                    <m:ctrlPr>
                                      <a:rPr lang="pt-BR" b="0" i="1" smtClean="0">
                                        <a:latin typeface="Cambria Math" panose="02040503050406030204" pitchFamily="18" charset="0"/>
                                      </a:rPr>
                                    </m:ctrlPr>
                                  </m:dPr>
                                  <m:e>
                                    <m:r>
                                      <a:rPr lang="pt-BR" b="0" i="1" smtClean="0">
                                        <a:latin typeface="Cambria Math" panose="02040503050406030204" pitchFamily="18" charset="0"/>
                                      </a:rPr>
                                      <m:t>0,0</m:t>
                                    </m:r>
                                  </m:e>
                                </m:d>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0,1</m:t>
                                    </m:r>
                                  </m:e>
                                </m:d>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0,</m:t>
                                    </m:r>
                                    <m:r>
                                      <a:rPr lang="pt-BR" b="0" i="1" smtClean="0">
                                        <a:latin typeface="Cambria Math" panose="02040503050406030204" pitchFamily="18" charset="0"/>
                                      </a:rPr>
                                      <m:t>𝑊</m:t>
                                    </m:r>
                                    <m:r>
                                      <a:rPr lang="pt-BR" b="0" i="1" smtClean="0">
                                        <a:latin typeface="Cambria Math" panose="02040503050406030204" pitchFamily="18" charset="0"/>
                                      </a:rPr>
                                      <m:t>−1</m:t>
                                    </m:r>
                                  </m:e>
                                </m:d>
                              </m:e>
                            </m:mr>
                            <m:mr>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(1,0</m:t>
                                    </m:r>
                                  </m:e>
                                </m:d>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1,1</m:t>
                                    </m:r>
                                  </m:e>
                                </m:d>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𝑊</m:t>
                                    </m:r>
                                    <m:r>
                                      <a:rPr lang="pt-BR" b="0" i="1" smtClean="0">
                                        <a:latin typeface="Cambria Math" panose="02040503050406030204" pitchFamily="18" charset="0"/>
                                      </a:rPr>
                                      <m:t>−1</m:t>
                                    </m:r>
                                  </m:e>
                                </m:d>
                              </m:e>
                            </m:mr>
                            <m:m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m:t>
                                    </m:r>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𝐻</m:t>
                                        </m:r>
                                        <m:r>
                                          <a:rPr lang="pt-BR" b="0" i="1" smtClean="0">
                                            <a:latin typeface="Cambria Math" panose="02040503050406030204" pitchFamily="18" charset="0"/>
                                          </a:rPr>
                                          <m:t>−1,0</m:t>
                                        </m:r>
                                      </m:e>
                                    </m:d>
                                  </m:e>
                                </m:eqArr>
                              </m:e>
                              <m:e>
                                <m:eqArr>
                                  <m:eqArrPr>
                                    <m:ctrlPr>
                                      <a:rPr lang="pt-BR" b="0" i="1" smtClean="0">
                                        <a:latin typeface="Cambria Math" panose="02040503050406030204" pitchFamily="18" charset="0"/>
                                      </a:rPr>
                                    </m:ctrlPr>
                                  </m:eqArrPr>
                                  <m:e>
                                    <m:r>
                                      <a:rPr lang="pt-BR" i="1">
                                        <a:latin typeface="Cambria Math" panose="02040503050406030204" pitchFamily="18" charset="0"/>
                                      </a:rPr>
                                      <m:t>⋮</m:t>
                                    </m:r>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𝐻</m:t>
                                        </m:r>
                                        <m:r>
                                          <a:rPr lang="pt-BR" b="0" i="1" smtClean="0">
                                            <a:latin typeface="Cambria Math" panose="02040503050406030204" pitchFamily="18" charset="0"/>
                                          </a:rPr>
                                          <m:t>−1,1</m:t>
                                        </m:r>
                                      </m:e>
                                    </m:d>
                                  </m:e>
                                </m:eqArr>
                              </m:e>
                              <m:e>
                                <m:eqArr>
                                  <m:eqArrPr>
                                    <m:ctrlPr>
                                      <a:rPr lang="pt-BR" b="0" i="1" smtClean="0">
                                        <a:latin typeface="Cambria Math" panose="02040503050406030204" pitchFamily="18" charset="0"/>
                                      </a:rPr>
                                    </m:ctrlPr>
                                  </m:eqArrPr>
                                  <m:e>
                                    <m:r>
                                      <a:rPr lang="pt-BR" i="1">
                                        <a:latin typeface="Cambria Math" panose="02040503050406030204" pitchFamily="18" charset="0"/>
                                      </a:rPr>
                                      <m:t>⋮</m:t>
                                    </m:r>
                                  </m:e>
                                  <m:e>
                                    <m:r>
                                      <a:rPr lang="pt-BR" b="0" i="1" smtClean="0">
                                        <a:latin typeface="Cambria Math" panose="02040503050406030204" pitchFamily="18" charset="0"/>
                                      </a:rPr>
                                      <m:t>𝐼</m:t>
                                    </m:r>
                                    <m:d>
                                      <m:dPr>
                                        <m:ctrlPr>
                                          <a:rPr lang="pt-BR" i="1">
                                            <a:latin typeface="Cambria Math" panose="02040503050406030204" pitchFamily="18" charset="0"/>
                                          </a:rPr>
                                        </m:ctrlPr>
                                      </m:dPr>
                                      <m:e>
                                        <m:r>
                                          <a:rPr lang="pt-BR" b="0" i="1" smtClean="0">
                                            <a:latin typeface="Cambria Math" panose="02040503050406030204" pitchFamily="18" charset="0"/>
                                          </a:rPr>
                                          <m:t>𝐻</m:t>
                                        </m:r>
                                        <m:r>
                                          <a:rPr lang="pt-BR" b="0" i="1" smtClean="0">
                                            <a:latin typeface="Cambria Math" panose="02040503050406030204" pitchFamily="18" charset="0"/>
                                          </a:rPr>
                                          <m:t>−1,</m:t>
                                        </m:r>
                                        <m:r>
                                          <a:rPr lang="pt-BR" b="0" i="1" smtClean="0">
                                            <a:latin typeface="Cambria Math" panose="02040503050406030204" pitchFamily="18" charset="0"/>
                                          </a:rPr>
                                          <m:t>𝑊</m:t>
                                        </m:r>
                                        <m:r>
                                          <a:rPr lang="pt-BR" b="0" i="1" smtClean="0">
                                            <a:latin typeface="Cambria Math" panose="02040503050406030204" pitchFamily="18" charset="0"/>
                                          </a:rPr>
                                          <m:t>−1</m:t>
                                        </m:r>
                                      </m:e>
                                    </m:d>
                                  </m:e>
                                </m:eqArr>
                              </m:e>
                            </m:mr>
                          </m:m>
                        </m:e>
                      </m:d>
                    </m:oMath>
                  </m:oMathPara>
                </a14:m>
                <a:endParaRPr lang="pt-BR" dirty="0"/>
              </a:p>
              <a:p>
                <a:r>
                  <a:rPr lang="pt-BR" dirty="0"/>
                  <a:t>Imagem </a:t>
                </a:r>
                <a14:m>
                  <m:oMath xmlns:m="http://schemas.openxmlformats.org/officeDocument/2006/math">
                    <m:r>
                      <a:rPr lang="pt-BR" i="1">
                        <a:latin typeface="Cambria Math" panose="02040503050406030204" pitchFamily="18" charset="0"/>
                      </a:rPr>
                      <m:t>𝑓</m:t>
                    </m:r>
                    <m:d>
                      <m:dPr>
                        <m:ctrlPr>
                          <a:rPr lang="pt-BR" i="1">
                            <a:latin typeface="Cambria Math" panose="02040503050406030204" pitchFamily="18" charset="0"/>
                          </a:rPr>
                        </m:ctrlPr>
                      </m:dPr>
                      <m:e>
                        <m:r>
                          <a:rPr lang="pt-BR" i="1">
                            <a:latin typeface="Cambria Math" panose="02040503050406030204" pitchFamily="18" charset="0"/>
                          </a:rPr>
                          <m:t>𝑥</m:t>
                        </m:r>
                        <m:r>
                          <a:rPr lang="pt-BR" i="1">
                            <a:latin typeface="Cambria Math" panose="02040503050406030204" pitchFamily="18" charset="0"/>
                          </a:rPr>
                          <m:t>,</m:t>
                        </m:r>
                        <m:r>
                          <a:rPr lang="pt-BR" i="1">
                            <a:latin typeface="Cambria Math" panose="02040503050406030204" pitchFamily="18" charset="0"/>
                          </a:rPr>
                          <m:t>𝑦</m:t>
                        </m:r>
                      </m:e>
                    </m:d>
                  </m:oMath>
                </a14:m>
                <a:r>
                  <a:rPr lang="pt-BR" dirty="0"/>
                  <a:t> com as dimensões ou resolução </a:t>
                </a:r>
                <a14:m>
                  <m:oMath xmlns:m="http://schemas.openxmlformats.org/officeDocument/2006/math">
                    <m:r>
                      <a:rPr lang="pt-BR" b="0" i="1" smtClean="0">
                        <a:latin typeface="Cambria Math" panose="02040503050406030204" pitchFamily="18" charset="0"/>
                      </a:rPr>
                      <m:t>𝐻𝑥𝑊</m:t>
                    </m:r>
                  </m:oMath>
                </a14:m>
                <a:r>
                  <a:rPr lang="pt-BR" dirty="0"/>
                  <a:t>, onde </a:t>
                </a:r>
                <a:r>
                  <a:rPr lang="pt-BR" i="1" dirty="0"/>
                  <a:t>H</a:t>
                </a:r>
                <a:r>
                  <a:rPr lang="pt-BR" dirty="0"/>
                  <a:t> é a altura e </a:t>
                </a:r>
                <a:r>
                  <a:rPr lang="pt-BR" i="1" dirty="0"/>
                  <a:t>W</a:t>
                </a:r>
                <a:r>
                  <a:rPr lang="pt-BR" dirty="0"/>
                  <a:t> é a altura da imagem.</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1043" t="-560"/>
                </a:stretch>
              </a:blipFill>
            </p:spPr>
            <p:txBody>
              <a:bodyPr/>
              <a:lstStyle/>
              <a:p>
                <a:r>
                  <a:rPr lang="pt-BR">
                    <a:noFill/>
                  </a:rPr>
                  <a:t> </a:t>
                </a:r>
              </a:p>
            </p:txBody>
          </p:sp>
        </mc:Fallback>
      </mc:AlternateContent>
      <p:sp>
        <p:nvSpPr>
          <p:cNvPr id="4" name="CaixaDeTexto 3"/>
          <p:cNvSpPr txBox="1"/>
          <p:nvPr/>
        </p:nvSpPr>
        <p:spPr>
          <a:xfrm>
            <a:off x="10911050" y="2359152"/>
            <a:ext cx="442750" cy="369332"/>
          </a:xfrm>
          <a:prstGeom prst="rect">
            <a:avLst/>
          </a:prstGeom>
          <a:noFill/>
        </p:spPr>
        <p:txBody>
          <a:bodyPr wrap="none" rtlCol="0">
            <a:spAutoFit/>
          </a:bodyPr>
          <a:lstStyle/>
          <a:p>
            <a:r>
              <a:rPr lang="pt-BR" dirty="0"/>
              <a:t>(9)</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54</a:t>
            </a:fld>
            <a:endParaRPr lang="pt-BR"/>
          </a:p>
        </p:txBody>
      </p:sp>
    </p:spTree>
    <p:extLst>
      <p:ext uri="{BB962C8B-B14F-4D97-AF65-F5344CB8AC3E}">
        <p14:creationId xmlns:p14="http://schemas.microsoft.com/office/powerpoint/2010/main" val="1014211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A imagem pode ter uma única camada monocromática (escala de cinza) ou pode ser formada por uma composição de três imagens monocromáticas, que são conhecidas como bandas vermelha, verde e azul.</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363" y="3053895"/>
            <a:ext cx="7335274" cy="3258005"/>
          </a:xfrm>
          <a:prstGeom prst="rect">
            <a:avLst/>
          </a:prstGeom>
        </p:spPr>
      </p:pic>
      <p:sp>
        <p:nvSpPr>
          <p:cNvPr id="5" name="CaixaDeTexto 4"/>
          <p:cNvSpPr txBox="1"/>
          <p:nvPr/>
        </p:nvSpPr>
        <p:spPr>
          <a:xfrm>
            <a:off x="2493154" y="6305296"/>
            <a:ext cx="7205691" cy="369332"/>
          </a:xfrm>
          <a:prstGeom prst="rect">
            <a:avLst/>
          </a:prstGeom>
          <a:noFill/>
        </p:spPr>
        <p:txBody>
          <a:bodyPr wrap="none" rtlCol="0">
            <a:spAutoFit/>
          </a:bodyPr>
          <a:lstStyle/>
          <a:p>
            <a:r>
              <a:rPr lang="pt-BR" dirty="0"/>
              <a:t>Figura 15 – Exemplo de uma composição de três imagens monocromáticas.</a:t>
            </a:r>
          </a:p>
        </p:txBody>
      </p:sp>
      <p:sp>
        <p:nvSpPr>
          <p:cNvPr id="6" name="Espaço Reservado para Número de Slide 5"/>
          <p:cNvSpPr>
            <a:spLocks noGrp="1"/>
          </p:cNvSpPr>
          <p:nvPr>
            <p:ph type="sldNum" sz="quarter" idx="12"/>
          </p:nvPr>
        </p:nvSpPr>
        <p:spPr/>
        <p:txBody>
          <a:bodyPr/>
          <a:lstStyle/>
          <a:p>
            <a:fld id="{4A0D0F1B-B8CC-4CC4-A3C3-2349A6DB7AF0}" type="slidenum">
              <a:rPr lang="pt-BR" smtClean="0"/>
              <a:t>55</a:t>
            </a:fld>
            <a:endParaRPr lang="pt-BR"/>
          </a:p>
        </p:txBody>
      </p:sp>
    </p:spTree>
    <p:extLst>
      <p:ext uri="{BB962C8B-B14F-4D97-AF65-F5344CB8AC3E}">
        <p14:creationId xmlns:p14="http://schemas.microsoft.com/office/powerpoint/2010/main" val="2555969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10" name="Espaço Reservado para Conteúdo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58582" y="1690688"/>
            <a:ext cx="1901952" cy="1901952"/>
          </a:xfrm>
        </p:spPr>
      </p:pic>
      <p:pic>
        <p:nvPicPr>
          <p:cNvPr id="11" name="Imagem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5202" y="1690688"/>
            <a:ext cx="1901952" cy="1901952"/>
          </a:xfrm>
          <a:prstGeom prst="rect">
            <a:avLst/>
          </a:prstGeom>
        </p:spPr>
      </p:pic>
      <p:pic>
        <p:nvPicPr>
          <p:cNvPr id="12" name="Imagem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0048" y="3796798"/>
            <a:ext cx="1901952" cy="1901952"/>
          </a:xfrm>
          <a:prstGeom prst="rect">
            <a:avLst/>
          </a:prstGeom>
        </p:spPr>
      </p:pic>
      <p:pic>
        <p:nvPicPr>
          <p:cNvPr id="13" name="Imagem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9190" y="3796798"/>
            <a:ext cx="1901952" cy="1901952"/>
          </a:xfrm>
          <a:prstGeom prst="rect">
            <a:avLst/>
          </a:prstGeom>
        </p:spPr>
      </p:pic>
      <p:pic>
        <p:nvPicPr>
          <p:cNvPr id="14" name="Imagem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7476" y="3796798"/>
            <a:ext cx="1901952" cy="1901952"/>
          </a:xfrm>
          <a:prstGeom prst="rect">
            <a:avLst/>
          </a:prstGeom>
        </p:spPr>
      </p:pic>
      <p:sp>
        <p:nvSpPr>
          <p:cNvPr id="15" name="CaixaDeTexto 14"/>
          <p:cNvSpPr txBox="1"/>
          <p:nvPr/>
        </p:nvSpPr>
        <p:spPr>
          <a:xfrm>
            <a:off x="1388429" y="5850626"/>
            <a:ext cx="9415142" cy="369332"/>
          </a:xfrm>
          <a:prstGeom prst="rect">
            <a:avLst/>
          </a:prstGeom>
          <a:noFill/>
        </p:spPr>
        <p:txBody>
          <a:bodyPr wrap="none" rtlCol="0">
            <a:spAutoFit/>
          </a:bodyPr>
          <a:lstStyle/>
          <a:p>
            <a:r>
              <a:rPr lang="pt-BR" dirty="0"/>
              <a:t>Figura 16 – Imagem composta pelas bandas RGB, escala de cinza e cada uma das bandas separadas.</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56</a:t>
            </a:fld>
            <a:endParaRPr lang="pt-BR"/>
          </a:p>
        </p:txBody>
      </p:sp>
    </p:spTree>
    <p:extLst>
      <p:ext uri="{BB962C8B-B14F-4D97-AF65-F5344CB8AC3E}">
        <p14:creationId xmlns:p14="http://schemas.microsoft.com/office/powerpoint/2010/main" val="1906981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dirty="0"/>
                  <a:t>O núcleo de uma rede neural convolucional está na camada convolucional. Nela ocorre a operação linear denominada </a:t>
                </a:r>
                <a:r>
                  <a:rPr lang="pt-BR" dirty="0" err="1"/>
                  <a:t>convolução</a:t>
                </a:r>
                <a:r>
                  <a:rPr lang="pt-BR" dirty="0"/>
                  <a:t>, que pode ser definida pela Equação 10.</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𝑆</m:t>
                      </m:r>
                      <m:d>
                        <m:dPr>
                          <m:ctrlPr>
                            <a:rPr lang="pt-BR" b="0" i="1" smtClean="0">
                              <a:latin typeface="Cambria Math" panose="02040503050406030204" pitchFamily="18" charset="0"/>
                            </a:rPr>
                          </m:ctrlPr>
                        </m:dPr>
                        <m:e>
                          <m:r>
                            <a:rPr lang="pt-BR" b="0" i="1" smtClean="0">
                              <a:latin typeface="Cambria Math" panose="02040503050406030204" pitchFamily="18" charset="0"/>
                            </a:rPr>
                            <m:t>𝑚</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𝑖</m:t>
                          </m:r>
                        </m:sub>
                        <m:sup/>
                        <m:e>
                          <m:nary>
                            <m:naryPr>
                              <m:chr m:val="∑"/>
                              <m:supHide m:val="on"/>
                              <m:ctrlPr>
                                <a:rPr lang="pt-BR" i="1">
                                  <a:latin typeface="Cambria Math" panose="02040503050406030204" pitchFamily="18" charset="0"/>
                                </a:rPr>
                              </m:ctrlPr>
                            </m:naryPr>
                            <m:sub>
                              <m:r>
                                <m:rPr>
                                  <m:brk m:alnAt="7"/>
                                </m:rPr>
                                <a:rPr lang="pt-BR" b="0" i="1" smtClean="0">
                                  <a:latin typeface="Cambria Math" panose="02040503050406030204" pitchFamily="18" charset="0"/>
                                </a:rPr>
                                <m:t>𝑗</m:t>
                              </m:r>
                            </m:sub>
                            <m:sup/>
                            <m:e>
                              <m:r>
                                <a:rPr lang="pt-BR" b="0" i="1" smtClean="0">
                                  <a:latin typeface="Cambria Math" panose="02040503050406030204" pitchFamily="18" charset="0"/>
                                </a:rPr>
                                <m:t>𝐼</m:t>
                              </m:r>
                              <m:d>
                                <m:dPr>
                                  <m:ctrlPr>
                                    <a:rPr lang="pt-BR" b="0" i="1" smtClean="0">
                                      <a:latin typeface="Cambria Math" panose="02040503050406030204" pitchFamily="18" charset="0"/>
                                    </a:rPr>
                                  </m:ctrlPr>
                                </m:dPr>
                                <m:e>
                                  <m:r>
                                    <a:rPr lang="pt-BR" b="0" i="1" smtClean="0">
                                      <a:latin typeface="Cambria Math" panose="02040503050406030204" pitchFamily="18" charset="0"/>
                                    </a:rPr>
                                    <m:t>𝑖</m:t>
                                  </m:r>
                                  <m:r>
                                    <a:rPr lang="pt-BR" b="0" i="1" smtClean="0">
                                      <a:latin typeface="Cambria Math" panose="02040503050406030204" pitchFamily="18" charset="0"/>
                                    </a:rPr>
                                    <m:t>,</m:t>
                                  </m:r>
                                  <m:r>
                                    <a:rPr lang="pt-BR" b="0" i="1" smtClean="0">
                                      <a:latin typeface="Cambria Math" panose="02040503050406030204" pitchFamily="18" charset="0"/>
                                    </a:rPr>
                                    <m:t>𝑗</m:t>
                                  </m:r>
                                </m:e>
                              </m:d>
                              <m:r>
                                <a:rPr lang="pt-BR" b="0" i="1" smtClean="0">
                                  <a:latin typeface="Cambria Math" panose="02040503050406030204" pitchFamily="18" charset="0"/>
                                </a:rPr>
                                <m:t>𝐾</m:t>
                              </m:r>
                              <m:d>
                                <m:dPr>
                                  <m:ctrlPr>
                                    <a:rPr lang="pt-BR" b="0" i="1" smtClean="0">
                                      <a:latin typeface="Cambria Math" panose="02040503050406030204" pitchFamily="18" charset="0"/>
                                    </a:rPr>
                                  </m:ctrlPr>
                                </m:dPr>
                                <m:e>
                                  <m:r>
                                    <a:rPr lang="pt-BR" i="1">
                                      <a:latin typeface="Cambria Math" panose="02040503050406030204" pitchFamily="18" charset="0"/>
                                    </a:rPr>
                                    <m:t>𝑚</m:t>
                                  </m:r>
                                  <m:r>
                                    <a:rPr lang="pt-BR" i="1">
                                      <a:latin typeface="Cambria Math" panose="02040503050406030204" pitchFamily="18" charset="0"/>
                                    </a:rPr>
                                    <m:t>−</m:t>
                                  </m:r>
                                  <m:r>
                                    <a:rPr lang="pt-BR" i="1">
                                      <a:latin typeface="Cambria Math" panose="02040503050406030204" pitchFamily="18" charset="0"/>
                                    </a:rPr>
                                    <m:t>𝑖</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𝑖</m:t>
                                  </m:r>
                                </m:e>
                              </m:d>
                            </m:e>
                          </m:nary>
                        </m:e>
                      </m:nary>
                    </m:oMath>
                  </m:oMathPara>
                </a14:m>
                <a:endParaRPr lang="pt-BR" dirty="0"/>
              </a:p>
              <a:p>
                <a:r>
                  <a:rPr lang="pt-BR" dirty="0"/>
                  <a:t>A imagem como uma função espacial é representada por </a:t>
                </a:r>
                <a:r>
                  <a:rPr lang="pt-BR" i="1" dirty="0"/>
                  <a:t>I</a:t>
                </a:r>
                <a:r>
                  <a:rPr lang="pt-BR" dirty="0"/>
                  <a:t>, os índices </a:t>
                </a:r>
                <a:r>
                  <a:rPr lang="pt-BR" i="1" dirty="0"/>
                  <a:t>i</a:t>
                </a:r>
                <a:r>
                  <a:rPr lang="pt-BR" dirty="0"/>
                  <a:t> e </a:t>
                </a:r>
                <a:r>
                  <a:rPr lang="pt-BR" i="1" dirty="0"/>
                  <a:t>j</a:t>
                </a:r>
                <a:r>
                  <a:rPr lang="pt-BR" dirty="0"/>
                  <a:t> indicam as coordenadas espaciais da imagem e </a:t>
                </a:r>
                <a:r>
                  <a:rPr lang="pt-BR" i="1" dirty="0"/>
                  <a:t>I</a:t>
                </a:r>
                <a:r>
                  <a:rPr lang="pt-BR" dirty="0"/>
                  <a:t> retrata a intensidade na escala de cinzas.</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rotWithShape="0">
                <a:blip r:embed="rId2"/>
                <a:stretch>
                  <a:fillRect l="-1043" t="-2241" r="-522"/>
                </a:stretch>
              </a:blipFill>
            </p:spPr>
            <p:txBody>
              <a:bodyPr/>
              <a:lstStyle/>
              <a:p>
                <a:r>
                  <a:rPr lang="pt-BR">
                    <a:noFill/>
                  </a:rPr>
                  <a:t> </a:t>
                </a:r>
              </a:p>
            </p:txBody>
          </p:sp>
        </mc:Fallback>
      </mc:AlternateContent>
      <p:sp>
        <p:nvSpPr>
          <p:cNvPr id="4" name="CaixaDeTexto 3"/>
          <p:cNvSpPr txBox="1"/>
          <p:nvPr/>
        </p:nvSpPr>
        <p:spPr>
          <a:xfrm>
            <a:off x="9582912" y="3227832"/>
            <a:ext cx="559769" cy="369332"/>
          </a:xfrm>
          <a:prstGeom prst="rect">
            <a:avLst/>
          </a:prstGeom>
          <a:noFill/>
        </p:spPr>
        <p:txBody>
          <a:bodyPr wrap="none" rtlCol="0">
            <a:spAutoFit/>
          </a:bodyPr>
          <a:lstStyle/>
          <a:p>
            <a:r>
              <a:rPr lang="pt-BR" dirty="0"/>
              <a:t>(10)</a:t>
            </a:r>
          </a:p>
        </p:txBody>
      </p:sp>
      <p:sp>
        <p:nvSpPr>
          <p:cNvPr id="5" name="Espaço Reservado para Número de Slide 4"/>
          <p:cNvSpPr>
            <a:spLocks noGrp="1"/>
          </p:cNvSpPr>
          <p:nvPr>
            <p:ph type="sldNum" sz="quarter" idx="12"/>
          </p:nvPr>
        </p:nvSpPr>
        <p:spPr/>
        <p:txBody>
          <a:bodyPr/>
          <a:lstStyle/>
          <a:p>
            <a:fld id="{4A0D0F1B-B8CC-4CC4-A3C3-2349A6DB7AF0}" type="slidenum">
              <a:rPr lang="pt-BR" smtClean="0"/>
              <a:t>57</a:t>
            </a:fld>
            <a:endParaRPr lang="pt-BR"/>
          </a:p>
        </p:txBody>
      </p:sp>
    </p:spTree>
    <p:extLst>
      <p:ext uri="{BB962C8B-B14F-4D97-AF65-F5344CB8AC3E}">
        <p14:creationId xmlns:p14="http://schemas.microsoft.com/office/powerpoint/2010/main" val="4248812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O filtro ou </a:t>
            </a:r>
            <a:r>
              <a:rPr lang="pt-BR" i="1" dirty="0" err="1"/>
              <a:t>kernel</a:t>
            </a:r>
            <a:r>
              <a:rPr lang="pt-BR" dirty="0"/>
              <a:t> da </a:t>
            </a:r>
            <a:r>
              <a:rPr lang="pt-BR" dirty="0" err="1"/>
              <a:t>convolução</a:t>
            </a:r>
            <a:r>
              <a:rPr lang="pt-BR" dirty="0"/>
              <a:t> é definido por </a:t>
            </a:r>
            <a:r>
              <a:rPr lang="pt-BR" i="1" dirty="0"/>
              <a:t>K</a:t>
            </a:r>
            <a:r>
              <a:rPr lang="pt-BR" dirty="0"/>
              <a:t>, o qual representa uma matriz de parâmetros ajustáveis pelo algoritmo de aprendizagem.</a:t>
            </a:r>
          </a:p>
          <a:p>
            <a:r>
              <a:rPr lang="pt-BR" dirty="0"/>
              <a:t>A saída da operação </a:t>
            </a:r>
            <a:r>
              <a:rPr lang="pt-BR" i="1" dirty="0"/>
              <a:t>S</a:t>
            </a:r>
            <a:r>
              <a:rPr lang="pt-BR" dirty="0"/>
              <a:t> é dada por unidades que são organizadas em planos, que são chamados de mapa de características (</a:t>
            </a:r>
            <a:r>
              <a:rPr lang="pt-BR" i="1" dirty="0" err="1"/>
              <a:t>feature</a:t>
            </a:r>
            <a:r>
              <a:rPr lang="pt-BR" i="1" dirty="0"/>
              <a:t> </a:t>
            </a:r>
            <a:r>
              <a:rPr lang="pt-BR" i="1" dirty="0" err="1"/>
              <a:t>maps</a:t>
            </a:r>
            <a:r>
              <a:rPr lang="pt-BR" dirty="0"/>
              <a:t>).</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2450" y="4214813"/>
            <a:ext cx="3467100" cy="1962150"/>
          </a:xfrm>
          <a:prstGeom prst="rect">
            <a:avLst/>
          </a:prstGeom>
        </p:spPr>
      </p:pic>
      <p:sp>
        <p:nvSpPr>
          <p:cNvPr id="5" name="Espaço Reservado para Número de Slide 4"/>
          <p:cNvSpPr>
            <a:spLocks noGrp="1"/>
          </p:cNvSpPr>
          <p:nvPr>
            <p:ph type="sldNum" sz="quarter" idx="12"/>
          </p:nvPr>
        </p:nvSpPr>
        <p:spPr/>
        <p:txBody>
          <a:bodyPr/>
          <a:lstStyle/>
          <a:p>
            <a:fld id="{4A0D0F1B-B8CC-4CC4-A3C3-2349A6DB7AF0}" type="slidenum">
              <a:rPr lang="pt-BR" smtClean="0"/>
              <a:t>58</a:t>
            </a:fld>
            <a:endParaRPr lang="pt-BR"/>
          </a:p>
        </p:txBody>
      </p:sp>
    </p:spTree>
    <p:extLst>
      <p:ext uri="{BB962C8B-B14F-4D97-AF65-F5344CB8AC3E}">
        <p14:creationId xmlns:p14="http://schemas.microsoft.com/office/powerpoint/2010/main" val="238061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C61FF9-555A-42E6-9E5A-0FE7A32B9877}"/>
              </a:ext>
            </a:extLst>
          </p:cNvPr>
          <p:cNvSpPr>
            <a:spLocks noGrp="1"/>
          </p:cNvSpPr>
          <p:nvPr>
            <p:ph type="title"/>
          </p:nvPr>
        </p:nvSpPr>
        <p:spPr/>
        <p:txBody>
          <a:bodyPr/>
          <a:lstStyle/>
          <a:p>
            <a:r>
              <a:rPr lang="pt-BR" dirty="0"/>
              <a:t>Rede neural </a:t>
            </a:r>
            <a:r>
              <a:rPr lang="pt-BR" dirty="0" err="1"/>
              <a:t>convolucional</a:t>
            </a:r>
            <a:endParaRPr lang="pt-BR" dirty="0"/>
          </a:p>
        </p:txBody>
      </p:sp>
      <p:pic>
        <p:nvPicPr>
          <p:cNvPr id="7" name="Espaço Reservado para Conteúdo 6">
            <a:extLst>
              <a:ext uri="{FF2B5EF4-FFF2-40B4-BE49-F238E27FC236}">
                <a16:creationId xmlns:a16="http://schemas.microsoft.com/office/drawing/2014/main" id="{CE39002F-B567-4643-B48F-961AAF25A6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21303"/>
            <a:ext cx="5181600" cy="3759981"/>
          </a:xfrm>
        </p:spPr>
      </p:pic>
      <p:pic>
        <p:nvPicPr>
          <p:cNvPr id="9" name="Espaço Reservado para Conteúdo 8">
            <a:extLst>
              <a:ext uri="{FF2B5EF4-FFF2-40B4-BE49-F238E27FC236}">
                <a16:creationId xmlns:a16="http://schemas.microsoft.com/office/drawing/2014/main" id="{BE9CF3A3-84CC-4455-BA9C-1BE2B12D8D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57925" y="2172494"/>
            <a:ext cx="5010150" cy="3657600"/>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59</a:t>
            </a:fld>
            <a:endParaRPr lang="pt-BR"/>
          </a:p>
        </p:txBody>
      </p:sp>
    </p:spTree>
    <p:extLst>
      <p:ext uri="{BB962C8B-B14F-4D97-AF65-F5344CB8AC3E}">
        <p14:creationId xmlns:p14="http://schemas.microsoft.com/office/powerpoint/2010/main" val="343563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uma rede neural?</a:t>
            </a:r>
          </a:p>
        </p:txBody>
      </p:sp>
      <p:sp>
        <p:nvSpPr>
          <p:cNvPr id="3" name="Espaço Reservado para Conteúdo 2"/>
          <p:cNvSpPr>
            <a:spLocks noGrp="1"/>
          </p:cNvSpPr>
          <p:nvPr>
            <p:ph idx="1"/>
          </p:nvPr>
        </p:nvSpPr>
        <p:spPr/>
        <p:txBody>
          <a:bodyPr/>
          <a:lstStyle/>
          <a:p>
            <a:r>
              <a:rPr lang="pt-BR" dirty="0"/>
              <a:t>Uma rede neural é uma máquina que é elaborada para modelar o modo como o cérebro realiza uma tarefa particular.</a:t>
            </a:r>
          </a:p>
          <a:p>
            <a:r>
              <a:rPr lang="pt-BR" dirty="0"/>
              <a:t>A rede é normalmente implementada através de uma simulação de software em um computador.</a:t>
            </a:r>
          </a:p>
          <a:p>
            <a:r>
              <a:rPr lang="pt-BR" dirty="0"/>
              <a:t>Redes neurais realizam computação através de um processo de aprendizagem, onde um bom desempenho é obtido por meio da utilização de uma interligação maciça de unidades de processamento simples denominadas de neurônios.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a:t>
            </a:fld>
            <a:endParaRPr lang="pt-BR"/>
          </a:p>
        </p:txBody>
      </p:sp>
    </p:spTree>
    <p:extLst>
      <p:ext uri="{BB962C8B-B14F-4D97-AF65-F5344CB8AC3E}">
        <p14:creationId xmlns:p14="http://schemas.microsoft.com/office/powerpoint/2010/main" val="23672554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dirty="0"/>
                  <a:t>Operador Sobel: operador de diferenciação discreto que computa a aproximação do gradiente de uma imagem.</a:t>
                </a:r>
              </a:p>
              <a:p>
                <a:pPr lvl="1"/>
                <a:r>
                  <a:rPr lang="pt-BR" dirty="0"/>
                  <a:t>Detecta bordas vertical e horizontalmente.</a:t>
                </a:r>
              </a:p>
              <a:p>
                <a:pPr lvl="1"/>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𝐺</m:t>
                          </m:r>
                        </m:e>
                        <m:sub>
                          <m:r>
                            <a:rPr lang="pt-BR" b="0" i="1" smtClean="0">
                              <a:latin typeface="Cambria Math" panose="02040503050406030204" pitchFamily="18" charset="0"/>
                            </a:rPr>
                            <m:t>𝑥</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m>
                            <m:mPr>
                              <m:mcs>
                                <m:mc>
                                  <m:mcPr>
                                    <m:count m:val="3"/>
                                    <m:mcJc m:val="center"/>
                                  </m:mcPr>
                                </m:mc>
                              </m:mcs>
                              <m:ctrlPr>
                                <a:rPr lang="pt-BR" b="0" i="1" smtClean="0">
                                  <a:latin typeface="Cambria Math" panose="02040503050406030204" pitchFamily="18" charset="0"/>
                                </a:rPr>
                              </m:ctrlPr>
                            </m:mPr>
                            <m:mr>
                              <m:e>
                                <m:r>
                                  <m:rPr>
                                    <m:brk m:alnAt="7"/>
                                  </m:rPr>
                                  <a:rPr lang="pt-BR" b="0" i="1" smtClean="0">
                                    <a:latin typeface="Cambria Math" panose="02040503050406030204" pitchFamily="18" charset="0"/>
                                  </a:rPr>
                                  <m:t>−</m:t>
                                </m:r>
                                <m:r>
                                  <a:rPr lang="pt-BR" b="0" i="1" smtClean="0">
                                    <a:latin typeface="Cambria Math" panose="02040503050406030204" pitchFamily="18" charset="0"/>
                                  </a:rPr>
                                  <m:t>1</m:t>
                                </m:r>
                              </m:e>
                              <m:e>
                                <m:r>
                                  <a:rPr lang="pt-BR" b="0" i="1" smtClean="0">
                                    <a:latin typeface="Cambria Math" panose="02040503050406030204" pitchFamily="18" charset="0"/>
                                  </a:rPr>
                                  <m:t>0</m:t>
                                </m:r>
                              </m:e>
                              <m:e>
                                <m:r>
                                  <a:rPr lang="pt-BR" b="0" i="1" smtClean="0">
                                    <a:latin typeface="Cambria Math" panose="02040503050406030204" pitchFamily="18" charset="0"/>
                                  </a:rPr>
                                  <m:t>+1</m:t>
                                </m:r>
                              </m:e>
                            </m:mr>
                            <m:mr>
                              <m:e>
                                <m:eqArr>
                                  <m:eqArrPr>
                                    <m:ctrlPr>
                                      <a:rPr lang="pt-BR" b="0" i="1" smtClean="0">
                                        <a:latin typeface="Cambria Math" panose="02040503050406030204" pitchFamily="18" charset="0"/>
                                      </a:rPr>
                                    </m:ctrlPr>
                                  </m:eqArrPr>
                                  <m:e>
                                    <m:r>
                                      <a:rPr lang="pt-BR" b="0" i="1" smtClean="0">
                                        <a:latin typeface="Cambria Math" panose="02040503050406030204" pitchFamily="18" charset="0"/>
                                      </a:rPr>
                                      <m:t>−2</m:t>
                                    </m:r>
                                  </m:e>
                                  <m:e>
                                    <m:r>
                                      <a:rPr lang="pt-BR" b="0" i="1" smtClean="0">
                                        <a:latin typeface="Cambria Math" panose="02040503050406030204" pitchFamily="18" charset="0"/>
                                      </a:rPr>
                                      <m:t>−1</m:t>
                                    </m:r>
                                  </m:e>
                                </m:eqArr>
                              </m:e>
                              <m:e>
                                <m:eqArr>
                                  <m:eqArrPr>
                                    <m:ctrlPr>
                                      <a:rPr lang="pt-BR" b="0" i="1" smtClean="0">
                                        <a:latin typeface="Cambria Math" panose="02040503050406030204" pitchFamily="18" charset="0"/>
                                      </a:rPr>
                                    </m:ctrlPr>
                                  </m:eqArrPr>
                                  <m:e>
                                    <m:r>
                                      <a:rPr lang="pt-BR" b="0" i="1" smtClean="0">
                                        <a:latin typeface="Cambria Math" panose="02040503050406030204" pitchFamily="18" charset="0"/>
                                      </a:rPr>
                                      <m:t>0</m:t>
                                    </m:r>
                                  </m:e>
                                  <m:e>
                                    <m:r>
                                      <a:rPr lang="pt-BR" b="0" i="1" smtClean="0">
                                        <a:latin typeface="Cambria Math" panose="02040503050406030204" pitchFamily="18" charset="0"/>
                                      </a:rPr>
                                      <m:t>0</m:t>
                                    </m:r>
                                  </m:e>
                                </m:eqArr>
                              </m:e>
                              <m:e>
                                <m:eqArr>
                                  <m:eqArrPr>
                                    <m:ctrlPr>
                                      <a:rPr lang="pt-BR" b="0" i="1" smtClean="0">
                                        <a:latin typeface="Cambria Math" panose="02040503050406030204" pitchFamily="18" charset="0"/>
                                      </a:rPr>
                                    </m:ctrlPr>
                                  </m:eqArrPr>
                                  <m:e>
                                    <m:r>
                                      <a:rPr lang="pt-BR" b="0" i="1" smtClean="0">
                                        <a:latin typeface="Cambria Math" panose="02040503050406030204" pitchFamily="18" charset="0"/>
                                      </a:rPr>
                                      <m:t>+2</m:t>
                                    </m:r>
                                  </m:e>
                                  <m:e>
                                    <m:r>
                                      <a:rPr lang="pt-BR" b="0" i="1" smtClean="0">
                                        <a:latin typeface="Cambria Math" panose="02040503050406030204" pitchFamily="18" charset="0"/>
                                      </a:rPr>
                                      <m:t>+1</m:t>
                                    </m:r>
                                  </m:e>
                                </m:eqArr>
                              </m:e>
                            </m:mr>
                          </m:m>
                        </m:e>
                      </m:d>
                    </m:oMath>
                  </m:oMathPara>
                </a14:m>
                <a:endParaRPr lang="pt-BR" dirty="0"/>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𝐺</m:t>
                          </m:r>
                        </m:e>
                        <m:sub>
                          <m:r>
                            <a:rPr lang="pt-BR" b="0" i="1" smtClean="0">
                              <a:latin typeface="Cambria Math" panose="02040503050406030204" pitchFamily="18" charset="0"/>
                            </a:rPr>
                            <m:t>𝑦</m:t>
                          </m:r>
                        </m:sub>
                      </m:sSub>
                      <m:r>
                        <a:rPr lang="pt-BR" i="1">
                          <a:latin typeface="Cambria Math" panose="02040503050406030204" pitchFamily="18" charset="0"/>
                        </a:rPr>
                        <m:t>=</m:t>
                      </m:r>
                      <m:d>
                        <m:dPr>
                          <m:begChr m:val="["/>
                          <m:endChr m:val="]"/>
                          <m:ctrlPr>
                            <a:rPr lang="pt-BR" i="1">
                              <a:latin typeface="Cambria Math" panose="02040503050406030204" pitchFamily="18" charset="0"/>
                            </a:rPr>
                          </m:ctrlPr>
                        </m:dPr>
                        <m:e>
                          <m:m>
                            <m:mPr>
                              <m:mcs>
                                <m:mc>
                                  <m:mcPr>
                                    <m:count m:val="3"/>
                                    <m:mcJc m:val="center"/>
                                  </m:mcPr>
                                </m:mc>
                              </m:mcs>
                              <m:ctrlPr>
                                <a:rPr lang="pt-BR" i="1">
                                  <a:latin typeface="Cambria Math" panose="02040503050406030204" pitchFamily="18" charset="0"/>
                                </a:rPr>
                              </m:ctrlPr>
                            </m:mPr>
                            <m:mr>
                              <m:e>
                                <m:r>
                                  <m:rPr>
                                    <m:brk m:alnAt="7"/>
                                  </m:rPr>
                                  <a:rPr lang="pt-BR" i="1">
                                    <a:latin typeface="Cambria Math" panose="02040503050406030204" pitchFamily="18" charset="0"/>
                                  </a:rPr>
                                  <m:t>−</m:t>
                                </m:r>
                                <m:r>
                                  <a:rPr lang="pt-BR" i="1">
                                    <a:latin typeface="Cambria Math" panose="02040503050406030204" pitchFamily="18" charset="0"/>
                                  </a:rPr>
                                  <m:t>1</m:t>
                                </m:r>
                              </m:e>
                              <m:e>
                                <m:r>
                                  <a:rPr lang="pt-BR" b="0" i="1" smtClean="0">
                                    <a:latin typeface="Cambria Math" panose="02040503050406030204" pitchFamily="18" charset="0"/>
                                  </a:rPr>
                                  <m:t>−2</m:t>
                                </m:r>
                              </m:e>
                              <m:e>
                                <m:r>
                                  <a:rPr lang="pt-BR" b="0" i="1" smtClean="0">
                                    <a:latin typeface="Cambria Math" panose="02040503050406030204" pitchFamily="18" charset="0"/>
                                  </a:rPr>
                                  <m:t>−</m:t>
                                </m:r>
                                <m:r>
                                  <a:rPr lang="pt-BR" i="1">
                                    <a:latin typeface="Cambria Math" panose="02040503050406030204" pitchFamily="18" charset="0"/>
                                  </a:rPr>
                                  <m:t>1</m:t>
                                </m:r>
                              </m:e>
                            </m:mr>
                            <m:mr>
                              <m:e>
                                <m:eqArr>
                                  <m:eqArrPr>
                                    <m:ctrlPr>
                                      <a:rPr lang="pt-BR" i="1">
                                        <a:latin typeface="Cambria Math" panose="02040503050406030204" pitchFamily="18" charset="0"/>
                                      </a:rPr>
                                    </m:ctrlPr>
                                  </m:eqArrPr>
                                  <m:e>
                                    <m:r>
                                      <a:rPr lang="pt-BR" b="0" i="1" smtClean="0">
                                        <a:latin typeface="Cambria Math" panose="02040503050406030204" pitchFamily="18" charset="0"/>
                                      </a:rPr>
                                      <m:t>0</m:t>
                                    </m:r>
                                  </m:e>
                                  <m:e>
                                    <m:r>
                                      <a:rPr lang="pt-BR" b="0" i="1" smtClean="0">
                                        <a:latin typeface="Cambria Math" panose="02040503050406030204" pitchFamily="18" charset="0"/>
                                      </a:rPr>
                                      <m:t>+</m:t>
                                    </m:r>
                                    <m:r>
                                      <a:rPr lang="pt-BR" i="1">
                                        <a:latin typeface="Cambria Math" panose="02040503050406030204" pitchFamily="18" charset="0"/>
                                      </a:rPr>
                                      <m:t>1</m:t>
                                    </m:r>
                                  </m:e>
                                </m:eqArr>
                              </m:e>
                              <m:e>
                                <m:eqArr>
                                  <m:eqArrPr>
                                    <m:ctrlPr>
                                      <a:rPr lang="pt-BR" i="1">
                                        <a:latin typeface="Cambria Math" panose="02040503050406030204" pitchFamily="18" charset="0"/>
                                      </a:rPr>
                                    </m:ctrlPr>
                                  </m:eqArrPr>
                                  <m:e>
                                    <m:r>
                                      <a:rPr lang="pt-BR" i="1">
                                        <a:latin typeface="Cambria Math" panose="02040503050406030204" pitchFamily="18" charset="0"/>
                                      </a:rPr>
                                      <m:t>0</m:t>
                                    </m:r>
                                  </m:e>
                                  <m:e>
                                    <m:r>
                                      <a:rPr lang="pt-BR" b="0" i="1" smtClean="0">
                                        <a:latin typeface="Cambria Math" panose="02040503050406030204" pitchFamily="18" charset="0"/>
                                      </a:rPr>
                                      <m:t>+2</m:t>
                                    </m:r>
                                  </m:e>
                                </m:eqArr>
                              </m:e>
                              <m:e>
                                <m:eqArr>
                                  <m:eqArrPr>
                                    <m:ctrlPr>
                                      <a:rPr lang="pt-BR" i="1">
                                        <a:latin typeface="Cambria Math" panose="02040503050406030204" pitchFamily="18" charset="0"/>
                                      </a:rPr>
                                    </m:ctrlPr>
                                  </m:eqArrPr>
                                  <m:e>
                                    <m:r>
                                      <a:rPr lang="pt-BR" b="0" i="1" smtClean="0">
                                        <a:latin typeface="Cambria Math" panose="02040503050406030204" pitchFamily="18" charset="0"/>
                                      </a:rPr>
                                      <m:t>0</m:t>
                                    </m:r>
                                  </m:e>
                                  <m:e>
                                    <m:r>
                                      <a:rPr lang="pt-BR" i="1">
                                        <a:latin typeface="Cambria Math" panose="02040503050406030204" pitchFamily="18" charset="0"/>
                                      </a:rPr>
                                      <m:t>+1</m:t>
                                    </m:r>
                                  </m:e>
                                </m:eqArr>
                              </m:e>
                            </m:mr>
                          </m:m>
                        </m:e>
                      </m:d>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CAB397CA-AB68-4068-A5FE-7726111C5CF6}"/>
              </a:ext>
            </a:extLst>
          </p:cNvPr>
          <p:cNvSpPr txBox="1"/>
          <p:nvPr/>
        </p:nvSpPr>
        <p:spPr>
          <a:xfrm>
            <a:off x="8649478" y="3715938"/>
            <a:ext cx="559769" cy="369332"/>
          </a:xfrm>
          <a:prstGeom prst="rect">
            <a:avLst/>
          </a:prstGeom>
          <a:noFill/>
        </p:spPr>
        <p:txBody>
          <a:bodyPr wrap="none" rtlCol="0">
            <a:spAutoFit/>
          </a:bodyPr>
          <a:lstStyle/>
          <a:p>
            <a:r>
              <a:rPr lang="pt-BR" dirty="0"/>
              <a:t>(11)</a:t>
            </a:r>
          </a:p>
        </p:txBody>
      </p:sp>
      <p:sp>
        <p:nvSpPr>
          <p:cNvPr id="11" name="CaixaDeTexto 10">
            <a:extLst>
              <a:ext uri="{FF2B5EF4-FFF2-40B4-BE49-F238E27FC236}">
                <a16:creationId xmlns:a16="http://schemas.microsoft.com/office/drawing/2014/main" id="{9E3C617A-3B4F-489C-B87E-DD14FCB93162}"/>
              </a:ext>
            </a:extLst>
          </p:cNvPr>
          <p:cNvSpPr txBox="1"/>
          <p:nvPr/>
        </p:nvSpPr>
        <p:spPr>
          <a:xfrm>
            <a:off x="8649478" y="5307887"/>
            <a:ext cx="559769" cy="369332"/>
          </a:xfrm>
          <a:prstGeom prst="rect">
            <a:avLst/>
          </a:prstGeom>
          <a:noFill/>
        </p:spPr>
        <p:txBody>
          <a:bodyPr wrap="none" rtlCol="0">
            <a:spAutoFit/>
          </a:bodyPr>
          <a:lstStyle/>
          <a:p>
            <a:r>
              <a:rPr lang="pt-BR" dirty="0"/>
              <a:t>(12)</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60</a:t>
            </a:fld>
            <a:endParaRPr lang="pt-BR"/>
          </a:p>
        </p:txBody>
      </p:sp>
    </p:spTree>
    <p:extLst>
      <p:ext uri="{BB962C8B-B14F-4D97-AF65-F5344CB8AC3E}">
        <p14:creationId xmlns:p14="http://schemas.microsoft.com/office/powerpoint/2010/main" val="3981231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2FF772-5D1A-4C4F-B577-B6281AD46094}"/>
              </a:ext>
            </a:extLst>
          </p:cNvPr>
          <p:cNvSpPr>
            <a:spLocks noGrp="1"/>
          </p:cNvSpPr>
          <p:nvPr>
            <p:ph type="title"/>
          </p:nvPr>
        </p:nvSpPr>
        <p:spPr/>
        <p:txBody>
          <a:bodyPr/>
          <a:lstStyle/>
          <a:p>
            <a:r>
              <a:rPr lang="pt-BR" dirty="0"/>
              <a:t>Rede neural </a:t>
            </a:r>
            <a:r>
              <a:rPr lang="pt-BR" dirty="0" err="1"/>
              <a:t>convolucional</a:t>
            </a:r>
            <a:endParaRPr lang="pt-BR" dirty="0"/>
          </a:p>
        </p:txBody>
      </p:sp>
      <p:pic>
        <p:nvPicPr>
          <p:cNvPr id="5" name="Espaço Reservado para Conteúdo 4">
            <a:extLst>
              <a:ext uri="{FF2B5EF4-FFF2-40B4-BE49-F238E27FC236}">
                <a16:creationId xmlns:a16="http://schemas.microsoft.com/office/drawing/2014/main" id="{E170E71D-EBDC-43C4-8E00-E3C7E935E5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3535" y="2690569"/>
            <a:ext cx="2415155" cy="2415155"/>
          </a:xfrm>
        </p:spPr>
      </p:pic>
      <p:pic>
        <p:nvPicPr>
          <p:cNvPr id="11" name="Imagem 10">
            <a:extLst>
              <a:ext uri="{FF2B5EF4-FFF2-40B4-BE49-F238E27FC236}">
                <a16:creationId xmlns:a16="http://schemas.microsoft.com/office/drawing/2014/main" id="{F80D669E-959C-4C1C-BC94-30177ACE13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423" y="2690568"/>
            <a:ext cx="2415156" cy="2415156"/>
          </a:xfrm>
          <a:prstGeom prst="rect">
            <a:avLst/>
          </a:prstGeom>
        </p:spPr>
      </p:pic>
      <p:pic>
        <p:nvPicPr>
          <p:cNvPr id="15" name="Imagem 14">
            <a:extLst>
              <a:ext uri="{FF2B5EF4-FFF2-40B4-BE49-F238E27FC236}">
                <a16:creationId xmlns:a16="http://schemas.microsoft.com/office/drawing/2014/main" id="{9A200AB8-DCCE-4CFA-9F63-F96F5C049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3309" y="2690568"/>
            <a:ext cx="2415156" cy="2415156"/>
          </a:xfrm>
          <a:prstGeom prst="rect">
            <a:avLst/>
          </a:prstGeom>
        </p:spPr>
      </p:pic>
      <p:sp>
        <p:nvSpPr>
          <p:cNvPr id="16" name="CaixaDeTexto 15">
            <a:extLst>
              <a:ext uri="{FF2B5EF4-FFF2-40B4-BE49-F238E27FC236}">
                <a16:creationId xmlns:a16="http://schemas.microsoft.com/office/drawing/2014/main" id="{5B7B71D6-7806-464F-9A76-9137299B5917}"/>
              </a:ext>
            </a:extLst>
          </p:cNvPr>
          <p:cNvSpPr txBox="1"/>
          <p:nvPr/>
        </p:nvSpPr>
        <p:spPr>
          <a:xfrm>
            <a:off x="2144693" y="5105724"/>
            <a:ext cx="7902613" cy="646331"/>
          </a:xfrm>
          <a:prstGeom prst="rect">
            <a:avLst/>
          </a:prstGeom>
          <a:noFill/>
        </p:spPr>
        <p:txBody>
          <a:bodyPr wrap="none" rtlCol="0">
            <a:spAutoFit/>
          </a:bodyPr>
          <a:lstStyle/>
          <a:p>
            <a:r>
              <a:rPr lang="pt-BR" dirty="0"/>
              <a:t>Figura 17 – Demonstração da utilização do filtro Sobel para detecção de mudanças</a:t>
            </a:r>
          </a:p>
          <a:p>
            <a:r>
              <a:rPr lang="pt-BR" dirty="0"/>
              <a:t>horizontais e verticais com kernel de tamanho 3x3 cada.</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61</a:t>
            </a:fld>
            <a:endParaRPr lang="pt-BR"/>
          </a:p>
        </p:txBody>
      </p:sp>
    </p:spTree>
    <p:extLst>
      <p:ext uri="{BB962C8B-B14F-4D97-AF65-F5344CB8AC3E}">
        <p14:creationId xmlns:p14="http://schemas.microsoft.com/office/powerpoint/2010/main" val="797703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13" name="Espaço Reservado para Conteúdo 12"/>
          <p:cNvSpPr>
            <a:spLocks noGrp="1"/>
          </p:cNvSpPr>
          <p:nvPr>
            <p:ph idx="1"/>
          </p:nvPr>
        </p:nvSpPr>
        <p:spPr/>
        <p:txBody>
          <a:bodyPr/>
          <a:lstStyle/>
          <a:p>
            <a:r>
              <a:rPr lang="pt-BR" dirty="0"/>
              <a:t>O </a:t>
            </a:r>
            <a:r>
              <a:rPr lang="pt-BR" dirty="0" err="1"/>
              <a:t>kernel</a:t>
            </a:r>
            <a:r>
              <a:rPr lang="pt-BR" dirty="0"/>
              <a:t> tem uma função fundamental na arquitetura de uma rede neural convolucional, que é extrair características visuais locais da imagem de entra.</a:t>
            </a:r>
          </a:p>
        </p:txBody>
      </p:sp>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350" y="3196431"/>
            <a:ext cx="5067300" cy="1609725"/>
          </a:xfrm>
          <a:prstGeom prst="rect">
            <a:avLst/>
          </a:prstGeo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62</a:t>
            </a:fld>
            <a:endParaRPr lang="pt-BR"/>
          </a:p>
        </p:txBody>
      </p:sp>
    </p:spTree>
    <p:extLst>
      <p:ext uri="{BB962C8B-B14F-4D97-AF65-F5344CB8AC3E}">
        <p14:creationId xmlns:p14="http://schemas.microsoft.com/office/powerpoint/2010/main" val="229751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As unidades no mapa de características são induzidas a realizarem a mesma operação em cada porção da imagem através do compartilhamento de pesos sinápticos.</a:t>
            </a:r>
          </a:p>
          <a:p>
            <a:r>
              <a:rPr lang="pt-BR" dirty="0"/>
              <a:t>Esta é uma das principais características de uma CNN, conhecida como compartilhamento de pesos, que possui duas principais vantagens em sua utilização, que são:</a:t>
            </a:r>
          </a:p>
          <a:p>
            <a:pPr lvl="1"/>
            <a:r>
              <a:rPr lang="pt-BR" dirty="0"/>
              <a:t>Invariância a translação.</a:t>
            </a:r>
          </a:p>
          <a:p>
            <a:pPr lvl="1"/>
            <a:r>
              <a:rPr lang="pt-BR" dirty="0"/>
              <a:t>Redução do número de parâmetros.</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63</a:t>
            </a:fld>
            <a:endParaRPr lang="pt-BR"/>
          </a:p>
        </p:txBody>
      </p:sp>
    </p:spTree>
    <p:extLst>
      <p:ext uri="{BB962C8B-B14F-4D97-AF65-F5344CB8AC3E}">
        <p14:creationId xmlns:p14="http://schemas.microsoft.com/office/powerpoint/2010/main" val="144785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5" name="Espaço Reservado para Conteúdo 4">
            <a:extLst>
              <a:ext uri="{FF2B5EF4-FFF2-40B4-BE49-F238E27FC236}">
                <a16:creationId xmlns:a16="http://schemas.microsoft.com/office/drawing/2014/main" id="{FFF01D42-AE7A-4AE4-AC4E-A38888A12C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9105" y="1825625"/>
            <a:ext cx="5773789" cy="4351338"/>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64</a:t>
            </a:fld>
            <a:endParaRPr lang="pt-BR"/>
          </a:p>
        </p:txBody>
      </p:sp>
    </p:spTree>
    <p:extLst>
      <p:ext uri="{BB962C8B-B14F-4D97-AF65-F5344CB8AC3E}">
        <p14:creationId xmlns:p14="http://schemas.microsoft.com/office/powerpoint/2010/main" val="396549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71637" y="2396331"/>
            <a:ext cx="3514725" cy="3209925"/>
          </a:xfrm>
        </p:spPr>
      </p:pic>
      <p:pic>
        <p:nvPicPr>
          <p:cNvPr id="7" name="Espaço Reservado para Conteúdo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605272" y="2270633"/>
            <a:ext cx="5929996" cy="3335623"/>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65</a:t>
            </a:fld>
            <a:endParaRPr lang="pt-BR"/>
          </a:p>
        </p:txBody>
      </p:sp>
    </p:spTree>
    <p:extLst>
      <p:ext uri="{BB962C8B-B14F-4D97-AF65-F5344CB8AC3E}">
        <p14:creationId xmlns:p14="http://schemas.microsoft.com/office/powerpoint/2010/main" val="113880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A função de ativação não linear mais utilizada em um CNN é a unidade linear retificada (</a:t>
            </a:r>
            <a:r>
              <a:rPr lang="pt-BR" dirty="0" err="1"/>
              <a:t>ReLU</a:t>
            </a:r>
            <a:r>
              <a:rPr lang="pt-BR" dirty="0"/>
              <a:t>, </a:t>
            </a:r>
            <a:r>
              <a:rPr lang="pt-BR" dirty="0" err="1"/>
              <a:t>rectified</a:t>
            </a:r>
            <a:r>
              <a:rPr lang="pt-BR" dirty="0"/>
              <a:t> linear </a:t>
            </a:r>
            <a:r>
              <a:rPr lang="pt-BR" dirty="0" err="1"/>
              <a:t>unit</a:t>
            </a:r>
            <a:r>
              <a:rPr lang="pt-BR" dirty="0"/>
              <a:t>).</a:t>
            </a:r>
          </a:p>
          <a:p>
            <a:r>
              <a:rPr lang="pt-BR" dirty="0"/>
              <a:t>Vantagens da </a:t>
            </a:r>
            <a:r>
              <a:rPr lang="pt-BR" dirty="0" err="1"/>
              <a:t>ReLU</a:t>
            </a:r>
            <a:r>
              <a:rPr lang="pt-BR" dirty="0"/>
              <a:t>:</a:t>
            </a:r>
          </a:p>
          <a:p>
            <a:pPr lvl="1"/>
            <a:r>
              <a:rPr lang="pt-BR" dirty="0"/>
              <a:t>Velocidade no treinamento da rede neural quando comparado a outras funções de ativação.</a:t>
            </a:r>
          </a:p>
          <a:p>
            <a:pPr lvl="1"/>
            <a:r>
              <a:rPr lang="pt-BR" dirty="0"/>
              <a:t>Derivada relativamente simples.</a:t>
            </a:r>
          </a:p>
          <a:p>
            <a:pPr lvl="1"/>
            <a:r>
              <a:rPr lang="pt-BR" dirty="0"/>
              <a:t>Algoritmo de aprendizagem e o otimizador rápido e ao mesmo tempo robusta durante o processo de treinamento.</a:t>
            </a:r>
          </a:p>
          <a:p>
            <a:endParaRPr lang="pt-BR" dirty="0"/>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66</a:t>
            </a:fld>
            <a:endParaRPr lang="pt-BR"/>
          </a:p>
        </p:txBody>
      </p:sp>
    </p:spTree>
    <p:extLst>
      <p:ext uri="{BB962C8B-B14F-4D97-AF65-F5344CB8AC3E}">
        <p14:creationId xmlns:p14="http://schemas.microsoft.com/office/powerpoint/2010/main" val="2260169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𝑓</m:t>
                      </m:r>
                      <m:d>
                        <m:dPr>
                          <m:ctrlPr>
                            <a:rPr lang="pt-BR" i="1">
                              <a:latin typeface="Cambria Math" panose="02040503050406030204" pitchFamily="18" charset="0"/>
                            </a:rPr>
                          </m:ctrlPr>
                        </m:dPr>
                        <m:e>
                          <m:r>
                            <a:rPr lang="pt-BR" b="0" i="1" smtClean="0">
                              <a:latin typeface="Cambria Math" panose="02040503050406030204" pitchFamily="18" charset="0"/>
                            </a:rPr>
                            <m:t>𝑥</m:t>
                          </m:r>
                        </m:e>
                      </m:d>
                      <m:r>
                        <a:rPr lang="pt-BR" i="1">
                          <a:latin typeface="Cambria Math" panose="02040503050406030204" pitchFamily="18" charset="0"/>
                        </a:rPr>
                        <m:t>=</m:t>
                      </m:r>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latin typeface="Cambria Math" panose="02040503050406030204" pitchFamily="18" charset="0"/>
                                </a:rPr>
                                <m:t>𝑥</m:t>
                              </m:r>
                              <m:r>
                                <a:rPr lang="pt-BR" b="0" i="1" smtClean="0">
                                  <a:latin typeface="Cambria Math" panose="02040503050406030204" pitchFamily="18" charset="0"/>
                                </a:rPr>
                                <m:t>,  </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≥0</m:t>
                              </m:r>
                            </m:e>
                            <m:e>
                              <m:r>
                                <a:rPr lang="pt-BR" b="0" i="1" smtClean="0">
                                  <a:latin typeface="Cambria Math" panose="02040503050406030204" pitchFamily="18" charset="0"/>
                                </a:rPr>
                                <m:t>0,  </m:t>
                              </m:r>
                              <m:r>
                                <a:rPr lang="pt-BR" b="0" i="1" smtClean="0">
                                  <a:latin typeface="Cambria Math" panose="02040503050406030204" pitchFamily="18" charset="0"/>
                                </a:rPr>
                                <m:t>𝑥</m:t>
                              </m:r>
                              <m:r>
                                <a:rPr lang="pt-BR" b="0" i="1" smtClean="0">
                                  <a:latin typeface="Cambria Math" panose="02040503050406030204" pitchFamily="18" charset="0"/>
                                  <a:ea typeface="Cambria Math" panose="02040503050406030204" pitchFamily="18" charset="0"/>
                                </a:rPr>
                                <m:t>&lt;0</m:t>
                              </m:r>
                            </m:e>
                          </m:eqArr>
                        </m:e>
                      </m:d>
                    </m:oMath>
                  </m:oMathPara>
                </a14:m>
                <a:endParaRPr lang="pt-BR" dirty="0"/>
              </a:p>
              <a:p>
                <a:pPr marL="0" indent="0">
                  <a:buNone/>
                </a:pPr>
                <a:endParaRPr lang="pt-BR" dirty="0"/>
              </a:p>
              <a:p>
                <a:pPr marL="0" indent="0">
                  <a:buNone/>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ⅆ</m:t>
                          </m:r>
                          <m:r>
                            <a:rPr lang="pt-BR" b="0" i="1" smtClean="0">
                              <a:latin typeface="Cambria Math" panose="02040503050406030204" pitchFamily="18" charset="0"/>
                            </a:rPr>
                            <m:t>𝑓</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e>
                          </m:d>
                        </m:num>
                        <m:den>
                          <m:r>
                            <a:rPr lang="pt-BR" i="1" smtClean="0">
                              <a:latin typeface="Cambria Math" panose="02040503050406030204" pitchFamily="18" charset="0"/>
                            </a:rPr>
                            <m:t>ⅆ</m:t>
                          </m:r>
                          <m:r>
                            <a:rPr lang="pt-BR" i="1" smtClean="0">
                              <a:latin typeface="Cambria Math" panose="02040503050406030204" pitchFamily="18" charset="0"/>
                            </a:rPr>
                            <m:t>𝑥</m:t>
                          </m:r>
                        </m:den>
                      </m:f>
                      <m:r>
                        <a:rPr lang="pt-BR" i="1">
                          <a:latin typeface="Cambria Math" panose="02040503050406030204" pitchFamily="18" charset="0"/>
                        </a:rPr>
                        <m:t>=</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r>
                                <a:rPr lang="pt-BR" b="0" i="1" smtClean="0">
                                  <a:latin typeface="Cambria Math" panose="02040503050406030204" pitchFamily="18" charset="0"/>
                                </a:rPr>
                                <m:t>1</m:t>
                              </m:r>
                              <m:r>
                                <a:rPr lang="pt-BR" i="1">
                                  <a:latin typeface="Cambria Math" panose="02040503050406030204" pitchFamily="18" charset="0"/>
                                </a:rPr>
                                <m:t>,  </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≥0</m:t>
                              </m:r>
                            </m:e>
                            <m:e>
                              <m:r>
                                <a:rPr lang="pt-BR" i="1">
                                  <a:latin typeface="Cambria Math" panose="02040503050406030204" pitchFamily="18" charset="0"/>
                                </a:rPr>
                                <m:t>0,  </m:t>
                              </m:r>
                              <m:r>
                                <a:rPr lang="pt-BR" i="1">
                                  <a:latin typeface="Cambria Math" panose="02040503050406030204" pitchFamily="18" charset="0"/>
                                </a:rPr>
                                <m:t>𝑥</m:t>
                              </m:r>
                              <m:r>
                                <a:rPr lang="pt-BR" i="1">
                                  <a:latin typeface="Cambria Math" panose="02040503050406030204" pitchFamily="18" charset="0"/>
                                  <a:ea typeface="Cambria Math" panose="02040503050406030204" pitchFamily="18" charset="0"/>
                                </a:rPr>
                                <m:t>&lt;0</m:t>
                              </m:r>
                            </m:e>
                          </m:eqArr>
                        </m:e>
                      </m:d>
                    </m:oMath>
                  </m:oMathPara>
                </a14:m>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sz="half" idx="1"/>
              </p:nvPr>
            </p:nvSpPr>
            <p:spPr>
              <a:blipFill>
                <a:blip r:embed="rId3"/>
                <a:stretch>
                  <a:fillRect/>
                </a:stretch>
              </a:blipFill>
            </p:spPr>
            <p:txBody>
              <a:bodyPr/>
              <a:lstStyle/>
              <a:p>
                <a:r>
                  <a:rPr lang="pt-BR">
                    <a:noFill/>
                  </a:rPr>
                  <a:t> </a:t>
                </a:r>
              </a:p>
            </p:txBody>
          </p:sp>
        </mc:Fallback>
      </mc:AlternateContent>
      <p:sp>
        <p:nvSpPr>
          <p:cNvPr id="6" name="Espaço Reservado para Conteúdo 5">
            <a:extLst>
              <a:ext uri="{FF2B5EF4-FFF2-40B4-BE49-F238E27FC236}">
                <a16:creationId xmlns:a16="http://schemas.microsoft.com/office/drawing/2014/main" id="{4E2A719B-4BA6-4E3E-AE75-970A035D3869}"/>
              </a:ext>
            </a:extLst>
          </p:cNvPr>
          <p:cNvSpPr>
            <a:spLocks noGrp="1"/>
          </p:cNvSpPr>
          <p:nvPr>
            <p:ph sz="half" idx="2"/>
          </p:nvPr>
        </p:nvSpPr>
        <p:spPr/>
        <p:txBody>
          <a:bodyPr/>
          <a:lstStyle/>
          <a:p>
            <a:endParaRPr lang="pt-BR"/>
          </a:p>
        </p:txBody>
      </p:sp>
      <p:pic>
        <p:nvPicPr>
          <p:cNvPr id="5" name="Imagem 4">
            <a:extLst>
              <a:ext uri="{FF2B5EF4-FFF2-40B4-BE49-F238E27FC236}">
                <a16:creationId xmlns:a16="http://schemas.microsoft.com/office/drawing/2014/main" id="{46E781AE-8ED9-44A8-8E29-4EEBB2AA1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341" y="2235591"/>
            <a:ext cx="4903317" cy="3531405"/>
          </a:xfrm>
          <a:prstGeom prst="rect">
            <a:avLst/>
          </a:prstGeom>
        </p:spPr>
      </p:pic>
      <p:sp>
        <p:nvSpPr>
          <p:cNvPr id="7" name="CaixaDeTexto 6">
            <a:extLst>
              <a:ext uri="{FF2B5EF4-FFF2-40B4-BE49-F238E27FC236}">
                <a16:creationId xmlns:a16="http://schemas.microsoft.com/office/drawing/2014/main" id="{2F40781F-F4AA-4ACD-B6C6-223121154733}"/>
              </a:ext>
            </a:extLst>
          </p:cNvPr>
          <p:cNvSpPr txBox="1"/>
          <p:nvPr/>
        </p:nvSpPr>
        <p:spPr>
          <a:xfrm>
            <a:off x="5392445" y="2050925"/>
            <a:ext cx="559769" cy="369332"/>
          </a:xfrm>
          <a:prstGeom prst="rect">
            <a:avLst/>
          </a:prstGeom>
          <a:noFill/>
        </p:spPr>
        <p:txBody>
          <a:bodyPr wrap="none" rtlCol="0">
            <a:spAutoFit/>
          </a:bodyPr>
          <a:lstStyle/>
          <a:p>
            <a:r>
              <a:rPr lang="pt-BR" dirty="0"/>
              <a:t>(13)</a:t>
            </a:r>
          </a:p>
        </p:txBody>
      </p:sp>
      <p:sp>
        <p:nvSpPr>
          <p:cNvPr id="8" name="CaixaDeTexto 7">
            <a:extLst>
              <a:ext uri="{FF2B5EF4-FFF2-40B4-BE49-F238E27FC236}">
                <a16:creationId xmlns:a16="http://schemas.microsoft.com/office/drawing/2014/main" id="{4A4601D5-F766-44E6-8513-5DF693983A70}"/>
              </a:ext>
            </a:extLst>
          </p:cNvPr>
          <p:cNvSpPr txBox="1"/>
          <p:nvPr/>
        </p:nvSpPr>
        <p:spPr>
          <a:xfrm>
            <a:off x="5402117" y="3384375"/>
            <a:ext cx="559769" cy="369332"/>
          </a:xfrm>
          <a:prstGeom prst="rect">
            <a:avLst/>
          </a:prstGeom>
          <a:noFill/>
        </p:spPr>
        <p:txBody>
          <a:bodyPr wrap="none" rtlCol="0">
            <a:spAutoFit/>
          </a:bodyPr>
          <a:lstStyle/>
          <a:p>
            <a:r>
              <a:rPr lang="pt-BR" dirty="0"/>
              <a:t>(14)</a:t>
            </a:r>
          </a:p>
        </p:txBody>
      </p:sp>
      <p:sp>
        <p:nvSpPr>
          <p:cNvPr id="9" name="CaixaDeTexto 8">
            <a:extLst>
              <a:ext uri="{FF2B5EF4-FFF2-40B4-BE49-F238E27FC236}">
                <a16:creationId xmlns:a16="http://schemas.microsoft.com/office/drawing/2014/main" id="{A315227E-2A6F-4EA2-B4FB-6F2FB27DA8E5}"/>
              </a:ext>
            </a:extLst>
          </p:cNvPr>
          <p:cNvSpPr txBox="1"/>
          <p:nvPr/>
        </p:nvSpPr>
        <p:spPr>
          <a:xfrm>
            <a:off x="6549201" y="5717267"/>
            <a:ext cx="4875565" cy="369332"/>
          </a:xfrm>
          <a:prstGeom prst="rect">
            <a:avLst/>
          </a:prstGeom>
          <a:noFill/>
        </p:spPr>
        <p:txBody>
          <a:bodyPr wrap="none" rtlCol="0">
            <a:spAutoFit/>
          </a:bodyPr>
          <a:lstStyle/>
          <a:p>
            <a:r>
              <a:rPr lang="pt-BR" dirty="0"/>
              <a:t>Figura 18 – Curvas da função </a:t>
            </a:r>
            <a:r>
              <a:rPr lang="pt-BR" dirty="0" err="1"/>
              <a:t>ReLU</a:t>
            </a:r>
            <a:r>
              <a:rPr lang="pt-BR" dirty="0"/>
              <a:t> e sua derivada.</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67</a:t>
            </a:fld>
            <a:endParaRPr lang="pt-BR"/>
          </a:p>
        </p:txBody>
      </p:sp>
    </p:spTree>
    <p:extLst>
      <p:ext uri="{BB962C8B-B14F-4D97-AF65-F5344CB8AC3E}">
        <p14:creationId xmlns:p14="http://schemas.microsoft.com/office/powerpoint/2010/main" val="21915440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5" name="Espaço Reservado para Conteúdo 4">
            <a:extLst>
              <a:ext uri="{FF2B5EF4-FFF2-40B4-BE49-F238E27FC236}">
                <a16:creationId xmlns:a16="http://schemas.microsoft.com/office/drawing/2014/main" id="{D153FD75-7A9A-4691-BD73-6018075D0E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50" y="2658269"/>
            <a:ext cx="4762500" cy="2686050"/>
          </a:xfr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68</a:t>
            </a:fld>
            <a:endParaRPr lang="pt-BR"/>
          </a:p>
        </p:txBody>
      </p:sp>
    </p:spTree>
    <p:extLst>
      <p:ext uri="{BB962C8B-B14F-4D97-AF65-F5344CB8AC3E}">
        <p14:creationId xmlns:p14="http://schemas.microsoft.com/office/powerpoint/2010/main" val="76570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p:txBody>
              <a:bodyPr/>
              <a:lstStyle/>
              <a:p>
                <a:r>
                  <a:rPr lang="pt-BR" dirty="0"/>
                  <a:t>As dimensões de saída do mapa de características podem ser calculadas pela Equação 15.</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𝑛</m:t>
                          </m:r>
                        </m:e>
                        <m:sub>
                          <m:r>
                            <a:rPr lang="pt-BR" b="0" i="1" smtClean="0">
                              <a:latin typeface="Cambria Math" panose="02040503050406030204" pitchFamily="18" charset="0"/>
                            </a:rPr>
                            <m:t>𝑜𝑢𝑡𝑝𝑢𝑡</m:t>
                          </m:r>
                        </m:sub>
                      </m:sSub>
                      <m:r>
                        <a:rPr lang="pt-BR" b="0" i="1" smtClean="0">
                          <a:latin typeface="Cambria Math" panose="02040503050406030204" pitchFamily="18" charset="0"/>
                        </a:rPr>
                        <m:t>=</m:t>
                      </m:r>
                      <m:d>
                        <m:dPr>
                          <m:begChr m:val="["/>
                          <m:endChr m:val="]"/>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𝑛</m:t>
                                  </m:r>
                                </m:e>
                                <m:sub>
                                  <m:r>
                                    <a:rPr lang="pt-BR" b="0" i="1" smtClean="0">
                                      <a:latin typeface="Cambria Math" panose="02040503050406030204" pitchFamily="18" charset="0"/>
                                    </a:rPr>
                                    <m:t>𝑖𝑛𝑝𝑢𝑡</m:t>
                                  </m:r>
                                </m:sub>
                              </m:sSub>
                              <m:r>
                                <a:rPr lang="pt-BR" b="0" i="1" smtClean="0">
                                  <a:latin typeface="Cambria Math" panose="02040503050406030204" pitchFamily="18" charset="0"/>
                                </a:rPr>
                                <m:t>+2</m:t>
                              </m:r>
                              <m:r>
                                <a:rPr lang="pt-BR" b="0" i="1" smtClean="0">
                                  <a:latin typeface="Cambria Math" panose="02040503050406030204" pitchFamily="18" charset="0"/>
                                </a:rPr>
                                <m:t>𝑝</m:t>
                              </m:r>
                              <m:r>
                                <a:rPr lang="pt-BR" b="0" i="1" smtClean="0">
                                  <a:latin typeface="Cambria Math" panose="02040503050406030204" pitchFamily="18" charset="0"/>
                                </a:rPr>
                                <m:t>−</m:t>
                              </m:r>
                              <m:r>
                                <a:rPr lang="pt-BR" b="0" i="1" smtClean="0">
                                  <a:latin typeface="Cambria Math" panose="02040503050406030204" pitchFamily="18" charset="0"/>
                                </a:rPr>
                                <m:t>𝑘</m:t>
                              </m:r>
                            </m:num>
                            <m:den>
                              <m:r>
                                <a:rPr lang="pt-BR" b="0" i="1" smtClean="0">
                                  <a:latin typeface="Cambria Math" panose="02040503050406030204" pitchFamily="18" charset="0"/>
                                </a:rPr>
                                <m:t>𝑠</m:t>
                              </m:r>
                            </m:den>
                          </m:f>
                        </m:e>
                      </m:d>
                      <m:r>
                        <a:rPr lang="pt-BR" b="0" i="1" smtClean="0">
                          <a:latin typeface="Cambria Math" panose="02040503050406030204" pitchFamily="18" charset="0"/>
                        </a:rPr>
                        <m:t>+1</m:t>
                      </m:r>
                    </m:oMath>
                  </m:oMathPara>
                </a14:m>
                <a:endParaRPr lang="pt-BR" dirty="0"/>
              </a:p>
              <a:p>
                <a:r>
                  <a:rPr lang="pt-BR" dirty="0"/>
                  <a:t>As dimensões de entrada e saída são denominados de </a:t>
                </a:r>
                <a:r>
                  <a:rPr lang="pt-BR" i="1" dirty="0" err="1"/>
                  <a:t>n</a:t>
                </a:r>
                <a:r>
                  <a:rPr lang="pt-BR" i="1" baseline="-25000" dirty="0" err="1"/>
                  <a:t>input</a:t>
                </a:r>
                <a:r>
                  <a:rPr lang="pt-BR" dirty="0"/>
                  <a:t> e </a:t>
                </a:r>
                <a:r>
                  <a:rPr lang="pt-BR" i="1" dirty="0" err="1"/>
                  <a:t>n</a:t>
                </a:r>
                <a:r>
                  <a:rPr lang="pt-BR" i="1" baseline="-25000" dirty="0" err="1"/>
                  <a:t>output</a:t>
                </a:r>
                <a:r>
                  <a:rPr lang="pt-BR" dirty="0"/>
                  <a:t>, respectivamente. A variável </a:t>
                </a:r>
                <a:r>
                  <a:rPr lang="pt-BR" i="1" dirty="0"/>
                  <a:t>p</a:t>
                </a:r>
                <a:r>
                  <a:rPr lang="pt-BR" dirty="0"/>
                  <a:t> controla a adição ou preenchimento (</a:t>
                </a:r>
                <a:r>
                  <a:rPr lang="pt-BR" i="1" dirty="0" err="1"/>
                  <a:t>padding</a:t>
                </a:r>
                <a:r>
                  <a:rPr lang="pt-BR" dirty="0"/>
                  <a:t>) de zeros nas bordas dos mapas de características, a dimensão do kernel é representada por </a:t>
                </a:r>
                <a:r>
                  <a:rPr lang="pt-BR" i="1" dirty="0"/>
                  <a:t>k</a:t>
                </a:r>
                <a:r>
                  <a:rPr lang="pt-BR" dirty="0"/>
                  <a:t> e </a:t>
                </a:r>
                <a:r>
                  <a:rPr lang="pt-BR" i="1" dirty="0"/>
                  <a:t>s</a:t>
                </a:r>
                <a:r>
                  <a:rPr lang="pt-BR" dirty="0"/>
                  <a:t> contém o valor do passo (</a:t>
                </a:r>
                <a:r>
                  <a:rPr lang="pt-BR" i="1" dirty="0" err="1"/>
                  <a:t>stride</a:t>
                </a:r>
                <a:r>
                  <a:rPr lang="pt-BR" dirty="0"/>
                  <a:t>) o qual o kernel percorre a imagem da entrada durante a convolução.</a:t>
                </a:r>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blipFill>
                <a:blip r:embed="rId2"/>
                <a:stretch>
                  <a:fillRect l="-1043" t="-2241" r="-986"/>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F8FE0FF6-801F-46A0-803A-A6F57F7583EB}"/>
              </a:ext>
            </a:extLst>
          </p:cNvPr>
          <p:cNvSpPr txBox="1"/>
          <p:nvPr/>
        </p:nvSpPr>
        <p:spPr>
          <a:xfrm>
            <a:off x="8946502" y="2929812"/>
            <a:ext cx="559769" cy="369332"/>
          </a:xfrm>
          <a:prstGeom prst="rect">
            <a:avLst/>
          </a:prstGeom>
          <a:noFill/>
        </p:spPr>
        <p:txBody>
          <a:bodyPr wrap="none" rtlCol="0">
            <a:spAutoFit/>
          </a:bodyPr>
          <a:lstStyle/>
          <a:p>
            <a:r>
              <a:rPr lang="pt-BR" dirty="0"/>
              <a:t>(15)</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69</a:t>
            </a:fld>
            <a:endParaRPr lang="pt-BR"/>
          </a:p>
        </p:txBody>
      </p:sp>
    </p:spTree>
    <p:extLst>
      <p:ext uri="{BB962C8B-B14F-4D97-AF65-F5344CB8AC3E}">
        <p14:creationId xmlns:p14="http://schemas.microsoft.com/office/powerpoint/2010/main" val="271749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 rede neural?</a:t>
            </a:r>
          </a:p>
        </p:txBody>
      </p:sp>
      <p:sp>
        <p:nvSpPr>
          <p:cNvPr id="3" name="Espaço Reservado para Conteúdo 2"/>
          <p:cNvSpPr>
            <a:spLocks noGrp="1"/>
          </p:cNvSpPr>
          <p:nvPr>
            <p:ph idx="1"/>
          </p:nvPr>
        </p:nvSpPr>
        <p:spPr/>
        <p:txBody>
          <a:bodyPr/>
          <a:lstStyle/>
          <a:p>
            <a:r>
              <a:rPr lang="pt-BR" dirty="0"/>
              <a:t>Segundo a definição de Simon </a:t>
            </a:r>
            <a:r>
              <a:rPr lang="pt-BR" dirty="0" err="1"/>
              <a:t>Haykin</a:t>
            </a:r>
            <a:r>
              <a:rPr lang="pt-BR" dirty="0"/>
              <a:t>, uma rede neural é um processador maciçamente paralelamente distribuído constituído de unidades de processamento simples, que têm a propensão natural para armazenar conhecimento experimental e torná-lo disponível para uso.</a:t>
            </a:r>
          </a:p>
          <a:p>
            <a:r>
              <a:rPr lang="pt-BR" dirty="0"/>
              <a:t>A semelhança entre a rede neural e o cérebro está no fato do conhecimento ser adquirido pela rede a partir de seu ambiente através de um processo de aprendizagem e das forças entres os neurônios (conhecidas como pesos sinápticos) que são utilizadas para armazenar o conhecimento adquirido.</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7</a:t>
            </a:fld>
            <a:endParaRPr lang="pt-BR"/>
          </a:p>
        </p:txBody>
      </p:sp>
    </p:spTree>
    <p:extLst>
      <p:ext uri="{BB962C8B-B14F-4D97-AF65-F5344CB8AC3E}">
        <p14:creationId xmlns:p14="http://schemas.microsoft.com/office/powerpoint/2010/main" val="1405981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pic>
        <p:nvPicPr>
          <p:cNvPr id="9" name="Espaço Reservado para Conteúdo 8">
            <a:extLst>
              <a:ext uri="{FF2B5EF4-FFF2-40B4-BE49-F238E27FC236}">
                <a16:creationId xmlns:a16="http://schemas.microsoft.com/office/drawing/2014/main" id="{72BD56EF-FF4E-4E15-864F-00950EC4CC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86168"/>
            <a:ext cx="5181600" cy="3030252"/>
          </a:xfrm>
        </p:spPr>
      </p:pic>
      <p:pic>
        <p:nvPicPr>
          <p:cNvPr id="11" name="Espaço Reservado para Conteúdo 10">
            <a:extLst>
              <a:ext uri="{FF2B5EF4-FFF2-40B4-BE49-F238E27FC236}">
                <a16:creationId xmlns:a16="http://schemas.microsoft.com/office/drawing/2014/main" id="{FD333F69-40B9-410C-8161-48A089171AB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85395"/>
            <a:ext cx="5181600" cy="3231797"/>
          </a:xfrm>
        </p:spPr>
      </p:pic>
      <p:pic>
        <p:nvPicPr>
          <p:cNvPr id="13" name="Imagem 12">
            <a:extLst>
              <a:ext uri="{FF2B5EF4-FFF2-40B4-BE49-F238E27FC236}">
                <a16:creationId xmlns:a16="http://schemas.microsoft.com/office/drawing/2014/main" id="{9D70641C-9EBD-41CE-8B5C-16678BA5F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514" y="1547122"/>
            <a:ext cx="4046571" cy="838273"/>
          </a:xfrm>
          <a:prstGeom prst="rect">
            <a:avLst/>
          </a:prstGeo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70</a:t>
            </a:fld>
            <a:endParaRPr lang="pt-BR"/>
          </a:p>
        </p:txBody>
      </p:sp>
    </p:spTree>
    <p:extLst>
      <p:ext uri="{BB962C8B-B14F-4D97-AF65-F5344CB8AC3E}">
        <p14:creationId xmlns:p14="http://schemas.microsoft.com/office/powerpoint/2010/main" val="295324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a:t>
            </a:r>
            <a:r>
              <a:rPr lang="pt-BR" dirty="0" err="1"/>
              <a:t>convolucional</a:t>
            </a:r>
            <a:endParaRPr lang="pt-BR"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3365" y="1533016"/>
            <a:ext cx="5985270" cy="4959224"/>
          </a:xfrm>
        </p:spPr>
      </p:pic>
      <p:pic>
        <p:nvPicPr>
          <p:cNvPr id="7" name="Imagem 6">
            <a:extLst>
              <a:ext uri="{FF2B5EF4-FFF2-40B4-BE49-F238E27FC236}">
                <a16:creationId xmlns:a16="http://schemas.microsoft.com/office/drawing/2014/main" id="{9D70641C-9EBD-41CE-8B5C-16678BA5F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013" y="3452668"/>
            <a:ext cx="2703075" cy="559960"/>
          </a:xfrm>
          <a:prstGeom prst="rect">
            <a:avLst/>
          </a:prstGeo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71</a:t>
            </a:fld>
            <a:endParaRPr lang="pt-BR"/>
          </a:p>
        </p:txBody>
      </p:sp>
    </p:spTree>
    <p:extLst>
      <p:ext uri="{BB962C8B-B14F-4D97-AF65-F5344CB8AC3E}">
        <p14:creationId xmlns:p14="http://schemas.microsoft.com/office/powerpoint/2010/main" val="26622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4E1F7F-05DB-4230-BF60-C796D1BA8705}"/>
              </a:ext>
            </a:extLst>
          </p:cNvPr>
          <p:cNvSpPr>
            <a:spLocks noGrp="1"/>
          </p:cNvSpPr>
          <p:nvPr>
            <p:ph type="title"/>
          </p:nvPr>
        </p:nvSpPr>
        <p:spPr/>
        <p:txBody>
          <a:bodyPr/>
          <a:lstStyle/>
          <a:p>
            <a:r>
              <a:rPr lang="pt-BR" dirty="0"/>
              <a:t>Rede neural </a:t>
            </a:r>
            <a:r>
              <a:rPr lang="pt-BR" dirty="0" err="1"/>
              <a:t>convolucional</a:t>
            </a:r>
            <a:endParaRPr lang="pt-BR" dirty="0"/>
          </a:p>
        </p:txBody>
      </p:sp>
      <p:pic>
        <p:nvPicPr>
          <p:cNvPr id="6" name="Espaço Reservado para Conteúdo 5">
            <a:extLst>
              <a:ext uri="{FF2B5EF4-FFF2-40B4-BE49-F238E27FC236}">
                <a16:creationId xmlns:a16="http://schemas.microsoft.com/office/drawing/2014/main" id="{450D7292-1705-4083-A9F6-8D79CEAF0B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
        <p:nvSpPr>
          <p:cNvPr id="4" name="Espaço Reservado para Número de Slide 3">
            <a:extLst>
              <a:ext uri="{FF2B5EF4-FFF2-40B4-BE49-F238E27FC236}">
                <a16:creationId xmlns:a16="http://schemas.microsoft.com/office/drawing/2014/main" id="{7D860426-8CD9-4B65-9A77-E10807DDF5E3}"/>
              </a:ext>
            </a:extLst>
          </p:cNvPr>
          <p:cNvSpPr>
            <a:spLocks noGrp="1"/>
          </p:cNvSpPr>
          <p:nvPr>
            <p:ph type="sldNum" sz="quarter" idx="12"/>
          </p:nvPr>
        </p:nvSpPr>
        <p:spPr/>
        <p:txBody>
          <a:bodyPr/>
          <a:lstStyle/>
          <a:p>
            <a:fld id="{4A0D0F1B-B8CC-4CC4-A3C3-2349A6DB7AF0}" type="slidenum">
              <a:rPr lang="pt-BR" smtClean="0"/>
              <a:t>72</a:t>
            </a:fld>
            <a:endParaRPr lang="pt-BR"/>
          </a:p>
        </p:txBody>
      </p:sp>
    </p:spTree>
    <p:extLst>
      <p:ext uri="{BB962C8B-B14F-4D97-AF65-F5344CB8AC3E}">
        <p14:creationId xmlns:p14="http://schemas.microsoft.com/office/powerpoint/2010/main" val="32664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normAutofit/>
          </a:bodyPr>
          <a:lstStyle/>
          <a:p>
            <a:r>
              <a:rPr lang="pt-BR" sz="2400" dirty="0"/>
              <a:t>O último dos principais componentes em uma CNN é a camada de </a:t>
            </a:r>
            <a:r>
              <a:rPr lang="pt-BR" sz="2400" dirty="0" err="1"/>
              <a:t>subamostragem</a:t>
            </a:r>
            <a:r>
              <a:rPr lang="pt-BR" sz="2400" dirty="0"/>
              <a:t> (</a:t>
            </a:r>
            <a:r>
              <a:rPr lang="pt-BR" sz="2400" i="1" dirty="0" err="1"/>
              <a:t>subsampling</a:t>
            </a:r>
            <a:r>
              <a:rPr lang="pt-BR" sz="2400" dirty="0"/>
              <a:t>), que é responsável pela redução da resolução espacial do mapa da características.</a:t>
            </a:r>
          </a:p>
          <a:p>
            <a:r>
              <a:rPr lang="pt-BR" sz="2400" dirty="0"/>
              <a:t> A redução nesta camada é obtida por meio da média ou máximo local, reduzindo assim a sensibilidade da saída ao deslocamento e distorções na entrada da camada.</a:t>
            </a:r>
          </a:p>
        </p:txBody>
      </p:sp>
      <p:pic>
        <p:nvPicPr>
          <p:cNvPr id="5" name="Imagem 4">
            <a:extLst>
              <a:ext uri="{FF2B5EF4-FFF2-40B4-BE49-F238E27FC236}">
                <a16:creationId xmlns:a16="http://schemas.microsoft.com/office/drawing/2014/main" id="{A6009992-BF59-4296-B954-35CD08BB1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432" y="3707999"/>
            <a:ext cx="3535136" cy="2603901"/>
          </a:xfrm>
          <a:prstGeom prst="rect">
            <a:avLst/>
          </a:prstGeom>
        </p:spPr>
      </p:pic>
      <p:sp>
        <p:nvSpPr>
          <p:cNvPr id="6" name="CaixaDeTexto 5">
            <a:extLst>
              <a:ext uri="{FF2B5EF4-FFF2-40B4-BE49-F238E27FC236}">
                <a16:creationId xmlns:a16="http://schemas.microsoft.com/office/drawing/2014/main" id="{B32A360F-7E89-4E09-B874-AD6C2CDEBC89}"/>
              </a:ext>
            </a:extLst>
          </p:cNvPr>
          <p:cNvSpPr txBox="1"/>
          <p:nvPr/>
        </p:nvSpPr>
        <p:spPr>
          <a:xfrm>
            <a:off x="4062046" y="6308209"/>
            <a:ext cx="4067908" cy="369332"/>
          </a:xfrm>
          <a:prstGeom prst="rect">
            <a:avLst/>
          </a:prstGeom>
          <a:noFill/>
        </p:spPr>
        <p:txBody>
          <a:bodyPr wrap="none" rtlCol="0">
            <a:spAutoFit/>
          </a:bodyPr>
          <a:lstStyle/>
          <a:p>
            <a:r>
              <a:rPr lang="pt-BR" dirty="0"/>
              <a:t>Figura 19 – Exemplos de </a:t>
            </a:r>
            <a:r>
              <a:rPr lang="pt-BR" dirty="0" err="1"/>
              <a:t>subamostragem</a:t>
            </a:r>
            <a:r>
              <a:rPr lang="pt-BR" dirty="0"/>
              <a:t>.</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73</a:t>
            </a:fld>
            <a:endParaRPr lang="pt-BR"/>
          </a:p>
        </p:txBody>
      </p:sp>
    </p:spTree>
    <p:extLst>
      <p:ext uri="{BB962C8B-B14F-4D97-AF65-F5344CB8AC3E}">
        <p14:creationId xmlns:p14="http://schemas.microsoft.com/office/powerpoint/2010/main" val="2951574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4" name="Espaço Reservado para Conteúdo 3">
            <a:extLst>
              <a:ext uri="{FF2B5EF4-FFF2-40B4-BE49-F238E27FC236}">
                <a16:creationId xmlns:a16="http://schemas.microsoft.com/office/drawing/2014/main" id="{30238540-2D99-43DB-8436-8EC2661FE38C}"/>
              </a:ext>
            </a:extLst>
          </p:cNvPr>
          <p:cNvSpPr>
            <a:spLocks noGrp="1"/>
          </p:cNvSpPr>
          <p:nvPr>
            <p:ph sz="half" idx="1"/>
          </p:nvPr>
        </p:nvSpPr>
        <p:spPr/>
        <p:txBody>
          <a:bodyPr>
            <a:normAutofit lnSpcReduction="10000"/>
          </a:bodyPr>
          <a:lstStyle/>
          <a:p>
            <a:r>
              <a:rPr lang="pt-BR" dirty="0"/>
              <a:t>Uma das </a:t>
            </a:r>
            <a:r>
              <a:rPr lang="pt-BR" dirty="0" err="1"/>
              <a:t>subamostragens</a:t>
            </a:r>
            <a:r>
              <a:rPr lang="pt-BR" dirty="0"/>
              <a:t> mais utilizadas em redes neurais </a:t>
            </a:r>
            <a:r>
              <a:rPr lang="pt-BR" dirty="0" err="1"/>
              <a:t>convolucionais</a:t>
            </a:r>
            <a:r>
              <a:rPr lang="pt-BR" dirty="0"/>
              <a:t> é o </a:t>
            </a:r>
            <a:r>
              <a:rPr lang="pt-BR" dirty="0" err="1"/>
              <a:t>max</a:t>
            </a:r>
            <a:r>
              <a:rPr lang="pt-BR" dirty="0"/>
              <a:t> </a:t>
            </a:r>
            <a:r>
              <a:rPr lang="pt-BR" dirty="0" err="1"/>
              <a:t>pooling</a:t>
            </a:r>
            <a:r>
              <a:rPr lang="pt-BR" dirty="0"/>
              <a:t>.</a:t>
            </a:r>
          </a:p>
          <a:p>
            <a:r>
              <a:rPr lang="pt-BR" dirty="0"/>
              <a:t>O </a:t>
            </a:r>
            <a:r>
              <a:rPr lang="pt-BR" dirty="0" err="1"/>
              <a:t>max</a:t>
            </a:r>
            <a:r>
              <a:rPr lang="pt-BR" dirty="0"/>
              <a:t> </a:t>
            </a:r>
            <a:r>
              <a:rPr lang="pt-BR" dirty="0" err="1"/>
              <a:t>pooling</a:t>
            </a:r>
            <a:r>
              <a:rPr lang="pt-BR" dirty="0"/>
              <a:t> reduz a dimensionalidade dos mapas de características da camada anterior passando o máximo local dentro do </a:t>
            </a:r>
            <a:r>
              <a:rPr lang="pt-BR" dirty="0" err="1"/>
              <a:t>pooling</a:t>
            </a:r>
            <a:r>
              <a:rPr lang="pt-BR" dirty="0"/>
              <a:t> utilizado.</a:t>
            </a:r>
          </a:p>
          <a:p>
            <a:r>
              <a:rPr lang="pt-BR" dirty="0"/>
              <a:t>A Equação 15 também pode ser utilizada para obter a dimensão de saída.</a:t>
            </a:r>
          </a:p>
        </p:txBody>
      </p:sp>
      <p:pic>
        <p:nvPicPr>
          <p:cNvPr id="7" name="Espaço Reservado para Conteúdo 6">
            <a:extLst>
              <a:ext uri="{FF2B5EF4-FFF2-40B4-BE49-F238E27FC236}">
                <a16:creationId xmlns:a16="http://schemas.microsoft.com/office/drawing/2014/main" id="{A11EDBD3-FA78-4B88-9510-C8EB9C63E3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82310" y="1825625"/>
            <a:ext cx="4046571" cy="838273"/>
          </a:xfrm>
        </p:spPr>
      </p:pic>
      <p:pic>
        <p:nvPicPr>
          <p:cNvPr id="9" name="Imagem 8">
            <a:extLst>
              <a:ext uri="{FF2B5EF4-FFF2-40B4-BE49-F238E27FC236}">
                <a16:creationId xmlns:a16="http://schemas.microsoft.com/office/drawing/2014/main" id="{624B5E2D-0F06-47A4-8A69-1481E5739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485" y="3429000"/>
            <a:ext cx="5186220" cy="2308153"/>
          </a:xfrm>
          <a:prstGeom prst="rect">
            <a:avLst/>
          </a:prstGeom>
        </p:spPr>
      </p:pic>
      <p:sp>
        <p:nvSpPr>
          <p:cNvPr id="3" name="Espaço Reservado para Número de Slide 2"/>
          <p:cNvSpPr>
            <a:spLocks noGrp="1"/>
          </p:cNvSpPr>
          <p:nvPr>
            <p:ph type="sldNum" sz="quarter" idx="12"/>
          </p:nvPr>
        </p:nvSpPr>
        <p:spPr/>
        <p:txBody>
          <a:bodyPr/>
          <a:lstStyle/>
          <a:p>
            <a:fld id="{4A0D0F1B-B8CC-4CC4-A3C3-2349A6DB7AF0}" type="slidenum">
              <a:rPr lang="pt-BR" smtClean="0"/>
              <a:t>74</a:t>
            </a:fld>
            <a:endParaRPr lang="pt-BR"/>
          </a:p>
        </p:txBody>
      </p:sp>
    </p:spTree>
    <p:extLst>
      <p:ext uri="{BB962C8B-B14F-4D97-AF65-F5344CB8AC3E}">
        <p14:creationId xmlns:p14="http://schemas.microsoft.com/office/powerpoint/2010/main" val="314261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Sem preenchimento (</a:t>
            </a:r>
            <a:r>
              <a:rPr lang="pt-BR" dirty="0" err="1"/>
              <a:t>valid</a:t>
            </a:r>
            <a:r>
              <a:rPr lang="pt-BR" dirty="0"/>
              <a:t>):</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551" y="1825625"/>
            <a:ext cx="1261872" cy="1261872"/>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551" y="3222434"/>
            <a:ext cx="1261872" cy="1261872"/>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333" y="3222434"/>
            <a:ext cx="1261872" cy="1261872"/>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116" y="3222434"/>
            <a:ext cx="1261872" cy="1261872"/>
          </a:xfrm>
          <a:prstGeom prst="rect">
            <a:avLst/>
          </a:prstGeom>
        </p:spPr>
      </p:pic>
      <p:pic>
        <p:nvPicPr>
          <p:cNvPr id="8" name="Imagem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0333" y="4593334"/>
            <a:ext cx="1261872" cy="1261872"/>
          </a:xfrm>
          <a:prstGeom prst="rect">
            <a:avLst/>
          </a:prstGeom>
        </p:spPr>
      </p:pic>
      <p:pic>
        <p:nvPicPr>
          <p:cNvPr id="9" name="Imagem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2896" y="4619243"/>
            <a:ext cx="1261872" cy="1261872"/>
          </a:xfrm>
          <a:prstGeom prst="rect">
            <a:avLst/>
          </a:prstGeom>
        </p:spPr>
      </p:pic>
      <p:pic>
        <p:nvPicPr>
          <p:cNvPr id="13" name="Espaço Reservado para Conteúdo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459" y="4593334"/>
            <a:ext cx="1261872" cy="1261872"/>
          </a:xfrm>
          <a:prstGeom prst="rect">
            <a:avLst/>
          </a:prstGeom>
        </p:spPr>
      </p:pic>
      <p:sp>
        <p:nvSpPr>
          <p:cNvPr id="10" name="CaixaDeTexto 9"/>
          <p:cNvSpPr txBox="1"/>
          <p:nvPr/>
        </p:nvSpPr>
        <p:spPr>
          <a:xfrm>
            <a:off x="3643212" y="5964234"/>
            <a:ext cx="5461239" cy="646331"/>
          </a:xfrm>
          <a:prstGeom prst="rect">
            <a:avLst/>
          </a:prstGeom>
          <a:noFill/>
        </p:spPr>
        <p:txBody>
          <a:bodyPr wrap="none" rtlCol="0">
            <a:spAutoFit/>
          </a:bodyPr>
          <a:lstStyle/>
          <a:p>
            <a:r>
              <a:rPr lang="pt-BR" dirty="0"/>
              <a:t>Figura 20 – Mapas de características de uma rede neural</a:t>
            </a:r>
          </a:p>
          <a:p>
            <a:r>
              <a:rPr lang="pt-BR" dirty="0"/>
              <a:t>Convolucional sem preenchimento de zeros nas bordas.</a:t>
            </a:r>
          </a:p>
        </p:txBody>
      </p:sp>
      <p:sp>
        <p:nvSpPr>
          <p:cNvPr id="11" name="Espaço Reservado para Número de Slide 10"/>
          <p:cNvSpPr>
            <a:spLocks noGrp="1"/>
          </p:cNvSpPr>
          <p:nvPr>
            <p:ph type="sldNum" sz="quarter" idx="12"/>
          </p:nvPr>
        </p:nvSpPr>
        <p:spPr/>
        <p:txBody>
          <a:bodyPr/>
          <a:lstStyle/>
          <a:p>
            <a:fld id="{4A0D0F1B-B8CC-4CC4-A3C3-2349A6DB7AF0}" type="slidenum">
              <a:rPr lang="pt-BR" smtClean="0"/>
              <a:t>75</a:t>
            </a:fld>
            <a:endParaRPr lang="pt-BR"/>
          </a:p>
        </p:txBody>
      </p:sp>
    </p:spTree>
    <p:extLst>
      <p:ext uri="{BB962C8B-B14F-4D97-AF65-F5344CB8AC3E}">
        <p14:creationId xmlns:p14="http://schemas.microsoft.com/office/powerpoint/2010/main" val="33618818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5" name="Espaço Reservado para Conteúdo 4"/>
          <p:cNvSpPr>
            <a:spLocks noGrp="1"/>
          </p:cNvSpPr>
          <p:nvPr>
            <p:ph idx="1"/>
          </p:nvPr>
        </p:nvSpPr>
        <p:spPr/>
        <p:txBody>
          <a:bodyPr/>
          <a:lstStyle/>
          <a:p>
            <a:r>
              <a:rPr lang="pt-BR"/>
              <a:t>Com preenchimento (same):</a:t>
            </a: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551" y="1825625"/>
            <a:ext cx="1261872" cy="1261872"/>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986" y="3222434"/>
            <a:ext cx="1261872" cy="1261872"/>
          </a:xfrm>
          <a:prstGeom prst="rect">
            <a:avLst/>
          </a:prstGeom>
        </p:spPr>
      </p:pic>
      <p:pic>
        <p:nvPicPr>
          <p:cNvPr id="9" name="Image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202" y="3192740"/>
            <a:ext cx="1291566" cy="1291566"/>
          </a:xfrm>
          <a:prstGeom prst="rect">
            <a:avLst/>
          </a:prstGeom>
        </p:spPr>
      </p:pic>
      <p:pic>
        <p:nvPicPr>
          <p:cNvPr id="11" name="Image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3336" y="3222434"/>
            <a:ext cx="1263995" cy="1263995"/>
          </a:xfrm>
          <a:prstGeom prst="rect">
            <a:avLst/>
          </a:prstGeom>
        </p:spPr>
      </p:pic>
      <p:pic>
        <p:nvPicPr>
          <p:cNvPr id="13" name="Imagem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8097" y="4593334"/>
            <a:ext cx="1264108" cy="1264108"/>
          </a:xfrm>
          <a:prstGeom prst="rect">
            <a:avLst/>
          </a:prstGeom>
        </p:spPr>
      </p:pic>
      <p:pic>
        <p:nvPicPr>
          <p:cNvPr id="15" name="Imagem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2896" y="4619243"/>
            <a:ext cx="1261872" cy="1261872"/>
          </a:xfrm>
          <a:prstGeom prst="rect">
            <a:avLst/>
          </a:prstGeom>
        </p:spPr>
      </p:pic>
      <p:pic>
        <p:nvPicPr>
          <p:cNvPr id="17" name="Imagem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6116" y="4619243"/>
            <a:ext cx="1261872" cy="1261872"/>
          </a:xfrm>
          <a:prstGeom prst="rect">
            <a:avLst/>
          </a:prstGeom>
        </p:spPr>
      </p:pic>
      <p:sp>
        <p:nvSpPr>
          <p:cNvPr id="18" name="CaixaDeTexto 17"/>
          <p:cNvSpPr txBox="1"/>
          <p:nvPr/>
        </p:nvSpPr>
        <p:spPr>
          <a:xfrm>
            <a:off x="3643212" y="5964234"/>
            <a:ext cx="5461239" cy="646331"/>
          </a:xfrm>
          <a:prstGeom prst="rect">
            <a:avLst/>
          </a:prstGeom>
          <a:noFill/>
        </p:spPr>
        <p:txBody>
          <a:bodyPr wrap="none" rtlCol="0">
            <a:spAutoFit/>
          </a:bodyPr>
          <a:lstStyle/>
          <a:p>
            <a:r>
              <a:rPr lang="pt-BR" dirty="0"/>
              <a:t>Figura 21 – Mapas de características de uma rede neural</a:t>
            </a:r>
          </a:p>
          <a:p>
            <a:r>
              <a:rPr lang="pt-BR" dirty="0"/>
              <a:t>Convolucional com preenchimento de zeros nas bordas.</a:t>
            </a:r>
          </a:p>
        </p:txBody>
      </p:sp>
      <p:sp>
        <p:nvSpPr>
          <p:cNvPr id="3" name="Espaço Reservado para Número de Slide 2"/>
          <p:cNvSpPr>
            <a:spLocks noGrp="1"/>
          </p:cNvSpPr>
          <p:nvPr>
            <p:ph type="sldNum" sz="quarter" idx="12"/>
          </p:nvPr>
        </p:nvSpPr>
        <p:spPr/>
        <p:txBody>
          <a:bodyPr/>
          <a:lstStyle/>
          <a:p>
            <a:fld id="{4A0D0F1B-B8CC-4CC4-A3C3-2349A6DB7AF0}" type="slidenum">
              <a:rPr lang="pt-BR" smtClean="0"/>
              <a:t>76</a:t>
            </a:fld>
            <a:endParaRPr lang="pt-BR"/>
          </a:p>
        </p:txBody>
      </p:sp>
    </p:spTree>
    <p:extLst>
      <p:ext uri="{BB962C8B-B14F-4D97-AF65-F5344CB8AC3E}">
        <p14:creationId xmlns:p14="http://schemas.microsoft.com/office/powerpoint/2010/main" val="962545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Ao se utilizar uma rede neural convolucional com diversas camadas convolucionais seguidas de camadas de </a:t>
            </a:r>
            <a:r>
              <a:rPr lang="pt-BR" dirty="0" err="1"/>
              <a:t>subamostragem</a:t>
            </a:r>
            <a:r>
              <a:rPr lang="pt-BR" dirty="0"/>
              <a:t>, os mapas de características obtidos por estas operações são transformados em um vetor de características que servem de entrada para um MLP para realização da classificação.</a:t>
            </a:r>
          </a:p>
          <a:p>
            <a:r>
              <a:rPr lang="pt-BR" dirty="0"/>
              <a:t>Exemplo: A camada anterior a totalmente conectada (ML) possui 10 mapas da características ou filtros de tamanho 5 x 5. Logo o vetor terá 10 x 5 x 5 =  250 características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77</a:t>
            </a:fld>
            <a:endParaRPr lang="pt-BR"/>
          </a:p>
        </p:txBody>
      </p:sp>
    </p:spTree>
    <p:extLst>
      <p:ext uri="{BB962C8B-B14F-4D97-AF65-F5344CB8AC3E}">
        <p14:creationId xmlns:p14="http://schemas.microsoft.com/office/powerpoint/2010/main" val="745508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lstStyle/>
          <a:p>
            <a:r>
              <a:rPr lang="pt-BR" dirty="0"/>
              <a:t>Uma questão importante em redes </a:t>
            </a:r>
            <a:r>
              <a:rPr lang="pt-BR" dirty="0" err="1"/>
              <a:t>convolucionais</a:t>
            </a:r>
            <a:r>
              <a:rPr lang="pt-BR" dirty="0"/>
              <a:t> é a quantidade de parâmetros ajustáveis. Nas camadas </a:t>
            </a:r>
            <a:r>
              <a:rPr lang="pt-BR" dirty="0" err="1"/>
              <a:t>convolucionais</a:t>
            </a:r>
            <a:r>
              <a:rPr lang="pt-BR" dirty="0"/>
              <a:t> e totalmente conectadas os parâmetro ajustáveis são o kernels e as matrizes de pesos respectivamente, enquanto que a camada de </a:t>
            </a:r>
            <a:r>
              <a:rPr lang="pt-BR" dirty="0" err="1"/>
              <a:t>subamostragem</a:t>
            </a:r>
            <a:r>
              <a:rPr lang="pt-BR" dirty="0"/>
              <a:t> influencia diretamente na quantidade de parâmetros da camada seguinte a ela.</a:t>
            </a:r>
          </a:p>
          <a:p>
            <a:r>
              <a:rPr lang="pt-BR" dirty="0"/>
              <a:t>Parâmetros camada </a:t>
            </a:r>
            <a:r>
              <a:rPr lang="pt-BR" dirty="0" err="1"/>
              <a:t>convolucional</a:t>
            </a:r>
            <a:r>
              <a:rPr lang="pt-BR" dirty="0"/>
              <a:t>:</a:t>
            </a:r>
          </a:p>
          <a:p>
            <a:pPr lvl="1"/>
            <a:r>
              <a:rPr lang="pt-BR" dirty="0" err="1"/>
              <a:t>featureMaps</a:t>
            </a:r>
            <a:r>
              <a:rPr lang="pt-BR" dirty="0"/>
              <a:t> x (</a:t>
            </a:r>
            <a:r>
              <a:rPr lang="pt-BR" dirty="0" err="1"/>
              <a:t>n_channels</a:t>
            </a:r>
            <a:r>
              <a:rPr lang="pt-BR" dirty="0"/>
              <a:t> x (</a:t>
            </a:r>
            <a:r>
              <a:rPr lang="pt-BR" dirty="0" err="1"/>
              <a:t>kernels_h</a:t>
            </a:r>
            <a:r>
              <a:rPr lang="pt-BR" dirty="0"/>
              <a:t> x </a:t>
            </a:r>
            <a:r>
              <a:rPr lang="pt-BR" dirty="0" err="1"/>
              <a:t>kernels_w</a:t>
            </a:r>
            <a:r>
              <a:rPr lang="pt-BR" dirty="0"/>
              <a:t>) + 1).</a:t>
            </a:r>
          </a:p>
          <a:p>
            <a:r>
              <a:rPr lang="pt-BR" dirty="0"/>
              <a:t>Parâmetros totalmente conectada:</a:t>
            </a:r>
          </a:p>
          <a:p>
            <a:pPr lvl="1"/>
            <a:r>
              <a:rPr lang="pt-BR" dirty="0" err="1"/>
              <a:t>neurons</a:t>
            </a:r>
            <a:r>
              <a:rPr lang="pt-BR" dirty="0"/>
              <a:t> x (</a:t>
            </a:r>
            <a:r>
              <a:rPr lang="pt-BR" dirty="0" err="1"/>
              <a:t>feature_vec</a:t>
            </a:r>
            <a:r>
              <a:rPr lang="pt-BR" dirty="0"/>
              <a:t> + 1)</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78</a:t>
            </a:fld>
            <a:endParaRPr lang="pt-BR"/>
          </a:p>
        </p:txBody>
      </p:sp>
    </p:spTree>
    <p:extLst>
      <p:ext uri="{BB962C8B-B14F-4D97-AF65-F5344CB8AC3E}">
        <p14:creationId xmlns:p14="http://schemas.microsoft.com/office/powerpoint/2010/main" val="1250598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a:extLst>
              <a:ext uri="{FF2B5EF4-FFF2-40B4-BE49-F238E27FC236}">
                <a16:creationId xmlns:a16="http://schemas.microsoft.com/office/drawing/2014/main" id="{6373EC3B-1100-4937-B8CA-6B16326A81D0}"/>
              </a:ext>
            </a:extLst>
          </p:cNvPr>
          <p:cNvSpPr>
            <a:spLocks noGrp="1"/>
          </p:cNvSpPr>
          <p:nvPr>
            <p:ph idx="1"/>
          </p:nvPr>
        </p:nvSpPr>
        <p:spPr/>
        <p:txBody>
          <a:bodyPr/>
          <a:lstStyle/>
          <a:p>
            <a:r>
              <a:rPr lang="pt-BR" dirty="0"/>
              <a:t>Lenet5: arquitetura clássica publicado em [</a:t>
            </a:r>
            <a:r>
              <a:rPr lang="pt-BR" dirty="0" err="1"/>
              <a:t>Lecun</a:t>
            </a:r>
            <a:r>
              <a:rPr lang="pt-BR" dirty="0"/>
              <a:t> et al., 1998].</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79</a:t>
            </a:fld>
            <a:endParaRPr lang="pt-BR"/>
          </a:p>
        </p:txBody>
      </p:sp>
      <p:pic>
        <p:nvPicPr>
          <p:cNvPr id="1032" name="Picture 8" descr="LeNet-5 Original Image from 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601" y="2748756"/>
            <a:ext cx="8353425" cy="250507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F6662B9-3666-46EE-9A40-663CC719C804}"/>
              </a:ext>
            </a:extLst>
          </p:cNvPr>
          <p:cNvSpPr txBox="1"/>
          <p:nvPr/>
        </p:nvSpPr>
        <p:spPr>
          <a:xfrm>
            <a:off x="3485958" y="5253832"/>
            <a:ext cx="5220083" cy="369332"/>
          </a:xfrm>
          <a:prstGeom prst="rect">
            <a:avLst/>
          </a:prstGeom>
          <a:noFill/>
        </p:spPr>
        <p:txBody>
          <a:bodyPr wrap="none" rtlCol="0">
            <a:spAutoFit/>
          </a:bodyPr>
          <a:lstStyle/>
          <a:p>
            <a:r>
              <a:rPr lang="pt-BR" dirty="0"/>
              <a:t>Figura 22 – Arquitetura de rede </a:t>
            </a:r>
            <a:r>
              <a:rPr lang="pt-BR" dirty="0" err="1"/>
              <a:t>convolucional</a:t>
            </a:r>
            <a:r>
              <a:rPr lang="pt-BR" dirty="0"/>
              <a:t> Lenet5.</a:t>
            </a:r>
          </a:p>
        </p:txBody>
      </p:sp>
    </p:spTree>
    <p:extLst>
      <p:ext uri="{BB962C8B-B14F-4D97-AF65-F5344CB8AC3E}">
        <p14:creationId xmlns:p14="http://schemas.microsoft.com/office/powerpoint/2010/main" val="7810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 rede neural?</a:t>
            </a:r>
          </a:p>
        </p:txBody>
      </p:sp>
      <p:sp>
        <p:nvSpPr>
          <p:cNvPr id="3" name="Espaço Reservado para Conteúdo 2"/>
          <p:cNvSpPr>
            <a:spLocks noGrp="1"/>
          </p:cNvSpPr>
          <p:nvPr>
            <p:ph idx="1"/>
          </p:nvPr>
        </p:nvSpPr>
        <p:spPr/>
        <p:txBody>
          <a:bodyPr/>
          <a:lstStyle/>
          <a:p>
            <a:r>
              <a:rPr lang="pt-BR" dirty="0"/>
              <a:t>O poder computacional de uma rede neural é extraído de sua estrutura maciçamente paralelamente distribuída e de sua habilidade de aprender (algoritmo de aprendizagem) e por consequência generalizar.</a:t>
            </a:r>
          </a:p>
          <a:p>
            <a:r>
              <a:rPr lang="pt-BR" dirty="0"/>
              <a:t>A generalização se refere ao fato de a rede neural produzir saídas adequadas para entradas que não estavam presentes durante o treinamento (aprendizagem).</a:t>
            </a:r>
          </a:p>
          <a:p>
            <a:r>
              <a:rPr lang="pt-BR" dirty="0"/>
              <a:t>Estas capacidades tornam a possíveis que as redes neurais resolvam tanto problemas menos complexos quanto de grande escala que são de difíceis soluções.</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8</a:t>
            </a:fld>
            <a:endParaRPr lang="pt-BR"/>
          </a:p>
        </p:txBody>
      </p:sp>
    </p:spTree>
    <p:extLst>
      <p:ext uri="{BB962C8B-B14F-4D97-AF65-F5344CB8AC3E}">
        <p14:creationId xmlns:p14="http://schemas.microsoft.com/office/powerpoint/2010/main" val="1767187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3C212-0BC4-481E-BA02-DDC8172C2055}"/>
              </a:ext>
            </a:extLst>
          </p:cNvPr>
          <p:cNvSpPr>
            <a:spLocks noGrp="1"/>
          </p:cNvSpPr>
          <p:nvPr>
            <p:ph type="title"/>
          </p:nvPr>
        </p:nvSpPr>
        <p:spPr/>
        <p:txBody>
          <a:bodyPr/>
          <a:lstStyle/>
          <a:p>
            <a:r>
              <a:rPr lang="pt-BR" dirty="0"/>
              <a:t>Rede neural </a:t>
            </a:r>
            <a:r>
              <a:rPr lang="pt-BR" dirty="0" err="1"/>
              <a:t>convolucional</a:t>
            </a:r>
            <a:endParaRPr lang="pt-BR" dirty="0"/>
          </a:p>
        </p:txBody>
      </p:sp>
      <p:sp>
        <p:nvSpPr>
          <p:cNvPr id="3" name="Espaço Reservado para Conteúdo 2">
            <a:extLst>
              <a:ext uri="{FF2B5EF4-FFF2-40B4-BE49-F238E27FC236}">
                <a16:creationId xmlns:a16="http://schemas.microsoft.com/office/drawing/2014/main" id="{D66F9B3A-ED1D-479E-AD34-F5EBC38565E6}"/>
              </a:ext>
            </a:extLst>
          </p:cNvPr>
          <p:cNvSpPr>
            <a:spLocks noGrp="1"/>
          </p:cNvSpPr>
          <p:nvPr>
            <p:ph idx="1"/>
          </p:nvPr>
        </p:nvSpPr>
        <p:spPr/>
        <p:txBody>
          <a:bodyPr/>
          <a:lstStyle/>
          <a:p>
            <a:r>
              <a:rPr lang="pt-BR" dirty="0"/>
              <a:t>C: Kernel = (5, 5), </a:t>
            </a:r>
            <a:r>
              <a:rPr lang="pt-BR" dirty="0" err="1"/>
              <a:t>stride</a:t>
            </a:r>
            <a:r>
              <a:rPr lang="pt-BR" dirty="0"/>
              <a:t> = 1.</a:t>
            </a:r>
          </a:p>
          <a:p>
            <a:r>
              <a:rPr lang="pt-BR" dirty="0"/>
              <a:t>S: Pool = (2, 2), </a:t>
            </a:r>
            <a:r>
              <a:rPr lang="pt-BR" dirty="0" err="1"/>
              <a:t>stride</a:t>
            </a:r>
            <a:r>
              <a:rPr lang="pt-BR" dirty="0"/>
              <a:t> = 2.</a:t>
            </a:r>
          </a:p>
          <a:p>
            <a:r>
              <a:rPr lang="pt-BR" dirty="0"/>
              <a:t>Total de parâmetros ajustáveis</a:t>
            </a:r>
            <a:r>
              <a:rPr lang="pt-BR"/>
              <a:t>: 61.706</a:t>
            </a:r>
            <a:r>
              <a:rPr lang="pt-BR" dirty="0"/>
              <a:t>.</a:t>
            </a:r>
          </a:p>
        </p:txBody>
      </p:sp>
      <p:sp>
        <p:nvSpPr>
          <p:cNvPr id="4" name="Espaço Reservado para Número de Slide 3">
            <a:extLst>
              <a:ext uri="{FF2B5EF4-FFF2-40B4-BE49-F238E27FC236}">
                <a16:creationId xmlns:a16="http://schemas.microsoft.com/office/drawing/2014/main" id="{D7713C42-ED96-4A0A-B7EB-668736F41D63}"/>
              </a:ext>
            </a:extLst>
          </p:cNvPr>
          <p:cNvSpPr>
            <a:spLocks noGrp="1"/>
          </p:cNvSpPr>
          <p:nvPr>
            <p:ph type="sldNum" sz="quarter" idx="12"/>
          </p:nvPr>
        </p:nvSpPr>
        <p:spPr/>
        <p:txBody>
          <a:bodyPr/>
          <a:lstStyle/>
          <a:p>
            <a:fld id="{4A0D0F1B-B8CC-4CC4-A3C3-2349A6DB7AF0}" type="slidenum">
              <a:rPr lang="pt-BR" smtClean="0"/>
              <a:t>80</a:t>
            </a:fld>
            <a:endParaRPr lang="pt-BR"/>
          </a:p>
        </p:txBody>
      </p:sp>
    </p:spTree>
    <p:extLst>
      <p:ext uri="{BB962C8B-B14F-4D97-AF65-F5344CB8AC3E}">
        <p14:creationId xmlns:p14="http://schemas.microsoft.com/office/powerpoint/2010/main" val="3549500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AA504-BF6F-45B6-90A3-818C68913C64}"/>
              </a:ext>
            </a:extLst>
          </p:cNvPr>
          <p:cNvSpPr>
            <a:spLocks noGrp="1"/>
          </p:cNvSpPr>
          <p:nvPr>
            <p:ph type="title"/>
          </p:nvPr>
        </p:nvSpPr>
        <p:spPr/>
        <p:txBody>
          <a:bodyPr/>
          <a:lstStyle/>
          <a:p>
            <a:r>
              <a:rPr lang="pt-BR" dirty="0"/>
              <a:t>Rede neural </a:t>
            </a:r>
            <a:r>
              <a:rPr lang="pt-BR" dirty="0" err="1"/>
              <a:t>convolucional</a:t>
            </a:r>
            <a:endParaRPr lang="pt-BR" dirty="0"/>
          </a:p>
        </p:txBody>
      </p:sp>
      <p:sp>
        <p:nvSpPr>
          <p:cNvPr id="3" name="Espaço Reservado para Conteúdo 2">
            <a:extLst>
              <a:ext uri="{FF2B5EF4-FFF2-40B4-BE49-F238E27FC236}">
                <a16:creationId xmlns:a16="http://schemas.microsoft.com/office/drawing/2014/main" id="{17B3076C-3FF7-4B4F-BF7F-68D0D716B918}"/>
              </a:ext>
            </a:extLst>
          </p:cNvPr>
          <p:cNvSpPr>
            <a:spLocks noGrp="1"/>
          </p:cNvSpPr>
          <p:nvPr>
            <p:ph idx="1"/>
          </p:nvPr>
        </p:nvSpPr>
        <p:spPr/>
        <p:txBody>
          <a:bodyPr/>
          <a:lstStyle/>
          <a:p>
            <a:r>
              <a:rPr lang="pt-BR" dirty="0"/>
              <a:t>Após a transformação das características extraídas em vetor e este vetor passar por diversas camadas totalmente conectadas, é necessário analisar as saídas da rede.</a:t>
            </a:r>
          </a:p>
          <a:p>
            <a:r>
              <a:rPr lang="pt-BR" dirty="0"/>
              <a:t>Nas </a:t>
            </a:r>
            <a:r>
              <a:rPr lang="pt-BR" dirty="0" err="1"/>
              <a:t>CNNs</a:t>
            </a:r>
            <a:r>
              <a:rPr lang="pt-BR" dirty="0"/>
              <a:t>, as classes são avaliadas através da decodificação categórica denominada de “</a:t>
            </a:r>
            <a:r>
              <a:rPr lang="pt-BR" dirty="0" err="1"/>
              <a:t>One</a:t>
            </a:r>
            <a:r>
              <a:rPr lang="pt-BR" dirty="0"/>
              <a:t> hot </a:t>
            </a:r>
            <a:r>
              <a:rPr lang="pt-BR" dirty="0" err="1"/>
              <a:t>encoding</a:t>
            </a:r>
            <a:r>
              <a:rPr lang="pt-BR" dirty="0"/>
              <a:t>”.</a:t>
            </a:r>
          </a:p>
          <a:p>
            <a:pPr lvl="1"/>
            <a:r>
              <a:rPr lang="pt-BR" dirty="0"/>
              <a:t>Classe 1: [1 0 0]</a:t>
            </a:r>
          </a:p>
          <a:p>
            <a:pPr lvl="1"/>
            <a:r>
              <a:rPr lang="pt-BR" dirty="0"/>
              <a:t>Classe 2: [0 1 0]</a:t>
            </a:r>
          </a:p>
          <a:p>
            <a:pPr lvl="1"/>
            <a:r>
              <a:rPr lang="pt-BR" dirty="0"/>
              <a:t>Classe 3: [0 0 1]</a:t>
            </a:r>
          </a:p>
          <a:p>
            <a:endParaRPr lang="pt-BR" dirty="0"/>
          </a:p>
        </p:txBody>
      </p:sp>
      <p:sp>
        <p:nvSpPr>
          <p:cNvPr id="4" name="Espaço Reservado para Número de Slide 3">
            <a:extLst>
              <a:ext uri="{FF2B5EF4-FFF2-40B4-BE49-F238E27FC236}">
                <a16:creationId xmlns:a16="http://schemas.microsoft.com/office/drawing/2014/main" id="{BF3B01B5-3ADA-499B-9733-BE6656F3F54A}"/>
              </a:ext>
            </a:extLst>
          </p:cNvPr>
          <p:cNvSpPr>
            <a:spLocks noGrp="1"/>
          </p:cNvSpPr>
          <p:nvPr>
            <p:ph type="sldNum" sz="quarter" idx="12"/>
          </p:nvPr>
        </p:nvSpPr>
        <p:spPr/>
        <p:txBody>
          <a:bodyPr/>
          <a:lstStyle/>
          <a:p>
            <a:fld id="{4A0D0F1B-B8CC-4CC4-A3C3-2349A6DB7AF0}" type="slidenum">
              <a:rPr lang="pt-BR" smtClean="0"/>
              <a:t>81</a:t>
            </a:fld>
            <a:endParaRPr lang="pt-BR"/>
          </a:p>
        </p:txBody>
      </p:sp>
    </p:spTree>
    <p:extLst>
      <p:ext uri="{BB962C8B-B14F-4D97-AF65-F5344CB8AC3E}">
        <p14:creationId xmlns:p14="http://schemas.microsoft.com/office/powerpoint/2010/main" val="321850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833E50-D143-4A68-B09B-271959EC3C6E}"/>
              </a:ext>
            </a:extLst>
          </p:cNvPr>
          <p:cNvSpPr>
            <a:spLocks noGrp="1"/>
          </p:cNvSpPr>
          <p:nvPr>
            <p:ph type="title"/>
          </p:nvPr>
        </p:nvSpPr>
        <p:spPr/>
        <p:txBody>
          <a:bodyPr/>
          <a:lstStyle/>
          <a:p>
            <a:r>
              <a:rPr lang="pt-BR" dirty="0"/>
              <a:t>Rede neural </a:t>
            </a:r>
            <a:r>
              <a:rPr lang="pt-BR" dirty="0" err="1"/>
              <a:t>convolucional</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18790BE-A74C-4BFD-92B2-C4554CCA552C}"/>
                  </a:ext>
                </a:extLst>
              </p:cNvPr>
              <p:cNvSpPr>
                <a:spLocks noGrp="1"/>
              </p:cNvSpPr>
              <p:nvPr>
                <p:ph idx="1"/>
              </p:nvPr>
            </p:nvSpPr>
            <p:spPr/>
            <p:txBody>
              <a:bodyPr/>
              <a:lstStyle/>
              <a:p>
                <a:r>
                  <a:rPr lang="pt-BR" dirty="0"/>
                  <a:t>A função </a:t>
                </a:r>
                <a:r>
                  <a:rPr lang="pt-BR" dirty="0" err="1"/>
                  <a:t>softmax</a:t>
                </a:r>
                <a:r>
                  <a:rPr lang="pt-BR" dirty="0"/>
                  <a:t> é utilizada na saída da CNN para refletir a distribuição de probabilidade das K diferentes classes.</a:t>
                </a:r>
              </a:p>
              <a:p>
                <a:pPr marL="0" indent="0">
                  <a:buNone/>
                </a:pP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𝜎</m:t>
                      </m:r>
                      <m:d>
                        <m:dPr>
                          <m:ctrlPr>
                            <a:rPr lang="pt-BR" i="1" smtClean="0">
                              <a:latin typeface="Cambria Math" panose="02040503050406030204" pitchFamily="18" charset="0"/>
                              <a:ea typeface="Cambria Math" panose="02040503050406030204" pitchFamily="18" charset="0"/>
                            </a:rPr>
                          </m:ctrlPr>
                        </m:dPr>
                        <m:e>
                          <m:sSub>
                            <m:sSubPr>
                              <m:ctrlPr>
                                <a:rPr lang="pt-BR"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𝑦</m:t>
                              </m:r>
                            </m:e>
                            <m:sub>
                              <m:r>
                                <a:rPr lang="pt-BR" b="0" i="1" smtClean="0">
                                  <a:latin typeface="Cambria Math" panose="02040503050406030204" pitchFamily="18" charset="0"/>
                                  <a:ea typeface="Cambria Math" panose="02040503050406030204" pitchFamily="18" charset="0"/>
                                </a:rPr>
                                <m:t>𝑖</m:t>
                              </m:r>
                            </m:sub>
                          </m:sSub>
                        </m:e>
                      </m:d>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sSubSup>
                                <m:sSubSupPr>
                                  <m:ctrlPr>
                                    <a:rPr lang="pt-BR" b="0" i="1" smtClean="0">
                                      <a:latin typeface="Cambria Math" panose="02040503050406030204" pitchFamily="18" charset="0"/>
                                      <a:ea typeface="Cambria Math" panose="02040503050406030204" pitchFamily="18" charset="0"/>
                                    </a:rPr>
                                  </m:ctrlPr>
                                </m:sSubSupPr>
                                <m:e>
                                  <m:r>
                                    <a:rPr lang="pt-BR" b="0" i="1" smtClean="0">
                                      <a:latin typeface="Cambria Math" panose="02040503050406030204" pitchFamily="18" charset="0"/>
                                      <a:ea typeface="Cambria Math" panose="02040503050406030204" pitchFamily="18" charset="0"/>
                                    </a:rPr>
                                    <m:t>𝑦</m:t>
                                  </m:r>
                                </m:e>
                                <m:sub>
                                  <m:r>
                                    <a:rPr lang="pt-BR" b="0" i="1" smtClean="0">
                                      <a:latin typeface="Cambria Math" panose="02040503050406030204" pitchFamily="18" charset="0"/>
                                    </a:rPr>
                                    <m:t>𝑖</m:t>
                                  </m:r>
                                </m:sub>
                                <m:sup/>
                              </m:sSubSup>
                            </m:sup>
                          </m:sSup>
                        </m:num>
                        <m:den>
                          <m:nary>
                            <m:naryPr>
                              <m:chr m:val="∑"/>
                              <m:ctrlPr>
                                <a:rPr lang="pt-BR" b="0" i="1" smtClean="0">
                                  <a:latin typeface="Cambria Math" panose="02040503050406030204" pitchFamily="18" charset="0"/>
                                  <a:ea typeface="Cambria Math" panose="02040503050406030204" pitchFamily="18" charset="0"/>
                                </a:rPr>
                              </m:ctrlPr>
                            </m:naryPr>
                            <m:sub>
                              <m:r>
                                <m:rPr>
                                  <m:brk m:alnAt="23"/>
                                </m:rPr>
                                <a:rPr lang="pt-BR" b="0" i="1" smtClean="0">
                                  <a:latin typeface="Cambria Math" panose="02040503050406030204" pitchFamily="18" charset="0"/>
                                  <a:ea typeface="Cambria Math" panose="02040503050406030204" pitchFamily="18" charset="0"/>
                                </a:rPr>
                                <m:t>𝑘</m:t>
                              </m:r>
                              <m:r>
                                <a:rPr lang="pt-BR" b="0" i="1" smtClean="0">
                                  <a:latin typeface="Cambria Math" panose="02040503050406030204" pitchFamily="18" charset="0"/>
                                  <a:ea typeface="Cambria Math" panose="02040503050406030204" pitchFamily="18" charset="0"/>
                                </a:rPr>
                                <m:t>=1</m:t>
                              </m:r>
                            </m:sub>
                            <m:sup>
                              <m:r>
                                <a:rPr lang="pt-BR" b="0" i="1" smtClean="0">
                                  <a:latin typeface="Cambria Math" panose="02040503050406030204" pitchFamily="18" charset="0"/>
                                  <a:ea typeface="Cambria Math" panose="02040503050406030204" pitchFamily="18" charset="0"/>
                                </a:rPr>
                                <m:t>𝐾</m:t>
                              </m:r>
                            </m:sup>
                            <m:e>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𝑒</m:t>
                                  </m:r>
                                </m:e>
                                <m:sup>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𝑦</m:t>
                                      </m:r>
                                    </m:e>
                                    <m:sub>
                                      <m:r>
                                        <a:rPr lang="pt-BR" b="0" i="1" smtClean="0">
                                          <a:latin typeface="Cambria Math" panose="02040503050406030204" pitchFamily="18" charset="0"/>
                                          <a:ea typeface="Cambria Math" panose="02040503050406030204" pitchFamily="18" charset="0"/>
                                        </a:rPr>
                                        <m:t>𝑘</m:t>
                                      </m:r>
                                    </m:sub>
                                  </m:sSub>
                                </m:sup>
                              </m:sSup>
                            </m:e>
                          </m:nary>
                        </m:den>
                      </m:f>
                    </m:oMath>
                  </m:oMathPara>
                </a14:m>
                <a:endParaRPr lang="pt-BR" dirty="0"/>
              </a:p>
              <a:p>
                <a:r>
                  <a:rPr lang="pt-BR" dirty="0"/>
                  <a:t>Para comparação entre a saída obtida e a saída esperada utiliza-se a entropia cruzada (</a:t>
                </a:r>
                <a:r>
                  <a:rPr lang="pt-BR" dirty="0" err="1"/>
                  <a:t>cross-entropy</a:t>
                </a:r>
                <a:r>
                  <a:rPr lang="pt-BR" dirty="0"/>
                  <a:t>).</a:t>
                </a:r>
              </a:p>
              <a:p>
                <a:pPr marL="0" indent="0">
                  <a:buNone/>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𝐶</m:t>
                      </m:r>
                      <m:d>
                        <m:dPr>
                          <m:ctrlPr>
                            <a:rPr lang="pt-BR" b="0" i="1" smtClean="0">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𝜎</m:t>
                          </m:r>
                          <m:d>
                            <m:dPr>
                              <m:ctrlPr>
                                <a:rPr lang="pt-BR"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𝑦</m:t>
                              </m:r>
                            </m:e>
                          </m:d>
                          <m:r>
                            <a:rPr lang="pt-BR" b="0" i="1" smtClean="0">
                              <a:latin typeface="Cambria Math" panose="02040503050406030204" pitchFamily="18" charset="0"/>
                            </a:rPr>
                            <m:t>,</m:t>
                          </m:r>
                          <m:r>
                            <a:rPr lang="pt-BR" b="0" i="1" smtClean="0">
                              <a:latin typeface="Cambria Math" panose="02040503050406030204" pitchFamily="18" charset="0"/>
                            </a:rPr>
                            <m:t>𝑅</m:t>
                          </m:r>
                        </m:e>
                      </m:d>
                      <m:r>
                        <a:rPr lang="pt-BR" b="0" i="1" smtClean="0">
                          <a:latin typeface="Cambria Math" panose="02040503050406030204" pitchFamily="18" charset="0"/>
                        </a:rPr>
                        <m:t>=−</m:t>
                      </m:r>
                      <m:nary>
                        <m:naryPr>
                          <m:chr m:val="∑"/>
                          <m:supHide m:val="on"/>
                          <m:ctrlPr>
                            <a:rPr lang="pt-BR" b="0" i="1" smtClean="0">
                              <a:latin typeface="Cambria Math" panose="02040503050406030204" pitchFamily="18" charset="0"/>
                            </a:rPr>
                          </m:ctrlPr>
                        </m:naryPr>
                        <m:sub>
                          <m:r>
                            <m:rPr>
                              <m:brk m:alnAt="7"/>
                            </m:rPr>
                            <a:rPr lang="pt-BR" b="0" i="1" smtClean="0">
                              <a:latin typeface="Cambria Math" panose="02040503050406030204" pitchFamily="18" charset="0"/>
                            </a:rPr>
                            <m:t>𝑖</m:t>
                          </m:r>
                        </m:sub>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log</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i="1">
                                  <a:latin typeface="Cambria Math" panose="02040503050406030204" pitchFamily="18" charset="0"/>
                                  <a:ea typeface="Cambria Math" panose="02040503050406030204" pitchFamily="18" charset="0"/>
                                </a:rPr>
                                <m:t>𝜎</m:t>
                              </m:r>
                              <m:d>
                                <m:dPr>
                                  <m:ctrlPr>
                                    <a:rPr lang="pt-BR" i="1" smtClean="0">
                                      <a:latin typeface="Cambria Math" panose="02040503050406030204" pitchFamily="18" charset="0"/>
                                      <a:ea typeface="Cambria Math" panose="02040503050406030204" pitchFamily="18" charset="0"/>
                                    </a:rPr>
                                  </m:ctrlPr>
                                </m:dPr>
                                <m:e>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𝑦</m:t>
                                      </m:r>
                                    </m:e>
                                    <m:sub>
                                      <m:r>
                                        <a:rPr lang="pt-BR" b="0" i="1" smtClean="0">
                                          <a:latin typeface="Cambria Math" panose="02040503050406030204" pitchFamily="18" charset="0"/>
                                          <a:ea typeface="Cambria Math" panose="02040503050406030204" pitchFamily="18" charset="0"/>
                                        </a:rPr>
                                        <m:t>𝑖</m:t>
                                      </m:r>
                                    </m:sub>
                                  </m:sSub>
                                </m:e>
                              </m:d>
                            </m:e>
                          </m:d>
                        </m:e>
                      </m:nary>
                    </m:oMath>
                  </m:oMathPara>
                </a14:m>
                <a:endParaRPr lang="pt-BR" dirty="0"/>
              </a:p>
              <a:p>
                <a:r>
                  <a:rPr lang="pt-BR" dirty="0"/>
                  <a:t>Exemplo: y = [3 4 5], R = [0 0 1] e C = 0.4075.</a:t>
                </a:r>
              </a:p>
              <a:p>
                <a:endParaRPr lang="pt-BR" dirty="0"/>
              </a:p>
            </p:txBody>
          </p:sp>
        </mc:Choice>
        <mc:Fallback xmlns="">
          <p:sp>
            <p:nvSpPr>
              <p:cNvPr id="3" name="Espaço Reservado para Conteúdo 2">
                <a:extLst>
                  <a:ext uri="{FF2B5EF4-FFF2-40B4-BE49-F238E27FC236}">
                    <a16:creationId xmlns:a16="http://schemas.microsoft.com/office/drawing/2014/main" id="{118790BE-A74C-4BFD-92B2-C4554CCA552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204978B7-1D58-46D4-963A-AA19E07D1B29}"/>
              </a:ext>
            </a:extLst>
          </p:cNvPr>
          <p:cNvSpPr>
            <a:spLocks noGrp="1"/>
          </p:cNvSpPr>
          <p:nvPr>
            <p:ph type="sldNum" sz="quarter" idx="12"/>
          </p:nvPr>
        </p:nvSpPr>
        <p:spPr/>
        <p:txBody>
          <a:bodyPr/>
          <a:lstStyle/>
          <a:p>
            <a:fld id="{4A0D0F1B-B8CC-4CC4-A3C3-2349A6DB7AF0}" type="slidenum">
              <a:rPr lang="pt-BR" smtClean="0"/>
              <a:t>82</a:t>
            </a:fld>
            <a:endParaRPr lang="pt-BR"/>
          </a:p>
        </p:txBody>
      </p:sp>
      <p:sp>
        <p:nvSpPr>
          <p:cNvPr id="6" name="CaixaDeTexto 5">
            <a:extLst>
              <a:ext uri="{FF2B5EF4-FFF2-40B4-BE49-F238E27FC236}">
                <a16:creationId xmlns:a16="http://schemas.microsoft.com/office/drawing/2014/main" id="{A2864F17-95DB-42BE-AD69-0987A8326E36}"/>
              </a:ext>
            </a:extLst>
          </p:cNvPr>
          <p:cNvSpPr txBox="1"/>
          <p:nvPr/>
        </p:nvSpPr>
        <p:spPr>
          <a:xfrm>
            <a:off x="9170368" y="3059668"/>
            <a:ext cx="559769" cy="369332"/>
          </a:xfrm>
          <a:prstGeom prst="rect">
            <a:avLst/>
          </a:prstGeom>
          <a:noFill/>
        </p:spPr>
        <p:txBody>
          <a:bodyPr wrap="none" rtlCol="0">
            <a:spAutoFit/>
          </a:bodyPr>
          <a:lstStyle/>
          <a:p>
            <a:r>
              <a:rPr lang="pt-BR" dirty="0"/>
              <a:t>(16)</a:t>
            </a:r>
          </a:p>
        </p:txBody>
      </p:sp>
      <p:sp>
        <p:nvSpPr>
          <p:cNvPr id="7" name="CaixaDeTexto 6">
            <a:extLst>
              <a:ext uri="{FF2B5EF4-FFF2-40B4-BE49-F238E27FC236}">
                <a16:creationId xmlns:a16="http://schemas.microsoft.com/office/drawing/2014/main" id="{6E823793-841E-4BF0-ACD0-CFB5C6DC5AC2}"/>
              </a:ext>
            </a:extLst>
          </p:cNvPr>
          <p:cNvSpPr txBox="1"/>
          <p:nvPr/>
        </p:nvSpPr>
        <p:spPr>
          <a:xfrm>
            <a:off x="9170368" y="4735424"/>
            <a:ext cx="559769" cy="369332"/>
          </a:xfrm>
          <a:prstGeom prst="rect">
            <a:avLst/>
          </a:prstGeom>
          <a:noFill/>
        </p:spPr>
        <p:txBody>
          <a:bodyPr wrap="none" rtlCol="0">
            <a:spAutoFit/>
          </a:bodyPr>
          <a:lstStyle/>
          <a:p>
            <a:r>
              <a:rPr lang="pt-BR" dirty="0"/>
              <a:t>(17)</a:t>
            </a:r>
          </a:p>
        </p:txBody>
      </p:sp>
    </p:spTree>
    <p:extLst>
      <p:ext uri="{BB962C8B-B14F-4D97-AF65-F5344CB8AC3E}">
        <p14:creationId xmlns:p14="http://schemas.microsoft.com/office/powerpoint/2010/main" val="2955221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ADA89A-1F62-4A37-B1B5-51AB78202E7F}"/>
              </a:ext>
            </a:extLst>
          </p:cNvPr>
          <p:cNvSpPr>
            <a:spLocks noGrp="1"/>
          </p:cNvSpPr>
          <p:nvPr>
            <p:ph type="title"/>
          </p:nvPr>
        </p:nvSpPr>
        <p:spPr/>
        <p:txBody>
          <a:bodyPr/>
          <a:lstStyle/>
          <a:p>
            <a:r>
              <a:rPr lang="pt-BR" dirty="0"/>
              <a:t>Rede neural </a:t>
            </a:r>
            <a:r>
              <a:rPr lang="pt-BR" dirty="0" err="1"/>
              <a:t>convolucional</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CA0BA09-BD69-40F6-88C9-94FD2ADBDD5C}"/>
                  </a:ext>
                </a:extLst>
              </p:cNvPr>
              <p:cNvSpPr>
                <a:spLocks noGrp="1"/>
              </p:cNvSpPr>
              <p:nvPr>
                <p:ph idx="1"/>
              </p:nvPr>
            </p:nvSpPr>
            <p:spPr/>
            <p:txBody>
              <a:bodyPr/>
              <a:lstStyle/>
              <a:p>
                <a:r>
                  <a:rPr lang="pt-BR" dirty="0"/>
                  <a:t>A função de custo a ser minimizada pelo algoritmo de aprendizagem é a função de perda (</a:t>
                </a:r>
                <a:r>
                  <a:rPr lang="pt-BR" dirty="0" err="1"/>
                  <a:t>loss</a:t>
                </a:r>
                <a:r>
                  <a:rPr lang="pt-BR" dirty="0"/>
                  <a:t> </a:t>
                </a:r>
                <a:r>
                  <a:rPr lang="pt-BR" dirty="0" err="1"/>
                  <a:t>function</a:t>
                </a:r>
                <a:r>
                  <a:rPr lang="pt-BR" dirty="0"/>
                  <a:t>) que representa a entropia cruzada de todos os dados destinados ao treinamento.</a:t>
                </a:r>
              </a:p>
              <a:p>
                <a:pPr marL="0" indent="0">
                  <a:buNone/>
                </a:pPr>
                <a14:m>
                  <m:oMathPara xmlns:m="http://schemas.openxmlformats.org/officeDocument/2006/math">
                    <m:oMathParaPr>
                      <m:jc m:val="centerGroup"/>
                    </m:oMathParaPr>
                    <m:oMath xmlns:m="http://schemas.openxmlformats.org/officeDocument/2006/math">
                      <m:r>
                        <a:rPr lang="pt-BR" i="1">
                          <a:latin typeface="Cambria Math" panose="02040503050406030204" pitchFamily="18" charset="0"/>
                        </a:rPr>
                        <m:t>𝐿</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pt-BR" i="1">
                              <a:latin typeface="Cambria Math" panose="02040503050406030204" pitchFamily="18" charset="0"/>
                            </a:rPr>
                            <m:t>𝑗</m:t>
                          </m:r>
                        </m:sub>
                        <m:sup/>
                        <m:e>
                          <m:r>
                            <a:rPr lang="pt-BR" i="1">
                              <a:latin typeface="Cambria Math" panose="02040503050406030204" pitchFamily="18" charset="0"/>
                            </a:rPr>
                            <m:t>𝐶</m:t>
                          </m:r>
                          <m:d>
                            <m:dPr>
                              <m:ctrlPr>
                                <a:rPr lang="pt-BR" i="1">
                                  <a:latin typeface="Cambria Math" panose="02040503050406030204" pitchFamily="18" charset="0"/>
                                </a:rPr>
                              </m:ctrlPr>
                            </m:dPr>
                            <m:e>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𝜎</m:t>
                                  </m:r>
                                  <m:d>
                                    <m:dPr>
                                      <m:ctrlPr>
                                        <a:rPr lang="pt-BR" i="1">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𝑦</m:t>
                                      </m:r>
                                    </m:e>
                                  </m:d>
                                </m:e>
                                <m:sub>
                                  <m:r>
                                    <a:rPr lang="pt-BR" i="1">
                                      <a:latin typeface="Cambria Math" panose="02040503050406030204" pitchFamily="18" charset="0"/>
                                      <a:ea typeface="Cambria Math" panose="02040503050406030204" pitchFamily="18" charset="0"/>
                                    </a:rPr>
                                    <m:t>𝑗</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𝑗</m:t>
                                  </m:r>
                                </m:sub>
                              </m:sSub>
                            </m:e>
                          </m:d>
                        </m:e>
                      </m:nary>
                    </m:oMath>
                  </m:oMathPara>
                </a14:m>
                <a:endParaRPr lang="pt-BR" dirty="0"/>
              </a:p>
            </p:txBody>
          </p:sp>
        </mc:Choice>
        <mc:Fallback xmlns="">
          <p:sp>
            <p:nvSpPr>
              <p:cNvPr id="3" name="Espaço Reservado para Conteúdo 2">
                <a:extLst>
                  <a:ext uri="{FF2B5EF4-FFF2-40B4-BE49-F238E27FC236}">
                    <a16:creationId xmlns:a16="http://schemas.microsoft.com/office/drawing/2014/main" id="{ECA0BA09-BD69-40F6-88C9-94FD2ADBDD5C}"/>
                  </a:ext>
                </a:extLst>
              </p:cNvPr>
              <p:cNvSpPr>
                <a:spLocks noGrp="1" noRot="1" noChangeAspect="1" noMove="1" noResize="1" noEditPoints="1" noAdjustHandles="1" noChangeArrowheads="1" noChangeShapeType="1" noTextEdit="1"/>
              </p:cNvSpPr>
              <p:nvPr>
                <p:ph idx="1"/>
              </p:nvPr>
            </p:nvSpPr>
            <p:spPr>
              <a:blipFill>
                <a:blip r:embed="rId2"/>
                <a:stretch>
                  <a:fillRect l="-1043" t="-2241" r="-19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E8D158F-56FA-47C3-9E35-2DF373288CDF}"/>
              </a:ext>
            </a:extLst>
          </p:cNvPr>
          <p:cNvSpPr>
            <a:spLocks noGrp="1"/>
          </p:cNvSpPr>
          <p:nvPr>
            <p:ph type="sldNum" sz="quarter" idx="12"/>
          </p:nvPr>
        </p:nvSpPr>
        <p:spPr/>
        <p:txBody>
          <a:bodyPr/>
          <a:lstStyle/>
          <a:p>
            <a:fld id="{4A0D0F1B-B8CC-4CC4-A3C3-2349A6DB7AF0}" type="slidenum">
              <a:rPr lang="pt-BR" smtClean="0"/>
              <a:t>83</a:t>
            </a:fld>
            <a:endParaRPr lang="pt-BR"/>
          </a:p>
        </p:txBody>
      </p:sp>
      <p:sp>
        <p:nvSpPr>
          <p:cNvPr id="5" name="CaixaDeTexto 4">
            <a:extLst>
              <a:ext uri="{FF2B5EF4-FFF2-40B4-BE49-F238E27FC236}">
                <a16:creationId xmlns:a16="http://schemas.microsoft.com/office/drawing/2014/main" id="{C1D0D30A-5572-4346-BBAA-6977FA20A240}"/>
              </a:ext>
            </a:extLst>
          </p:cNvPr>
          <p:cNvSpPr txBox="1"/>
          <p:nvPr/>
        </p:nvSpPr>
        <p:spPr>
          <a:xfrm>
            <a:off x="8899849" y="3429000"/>
            <a:ext cx="559769" cy="369332"/>
          </a:xfrm>
          <a:prstGeom prst="rect">
            <a:avLst/>
          </a:prstGeom>
          <a:noFill/>
        </p:spPr>
        <p:txBody>
          <a:bodyPr wrap="none" rtlCol="0">
            <a:spAutoFit/>
          </a:bodyPr>
          <a:lstStyle/>
          <a:p>
            <a:r>
              <a:rPr lang="pt-BR" dirty="0"/>
              <a:t>(18)</a:t>
            </a:r>
          </a:p>
        </p:txBody>
      </p:sp>
    </p:spTree>
    <p:extLst>
      <p:ext uri="{BB962C8B-B14F-4D97-AF65-F5344CB8AC3E}">
        <p14:creationId xmlns:p14="http://schemas.microsoft.com/office/powerpoint/2010/main" val="7780735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5D058E8-802D-4774-9E52-35BC4B20DE0C}"/>
              </a:ext>
            </a:extLst>
          </p:cNvPr>
          <p:cNvSpPr>
            <a:spLocks noGrp="1"/>
          </p:cNvSpPr>
          <p:nvPr>
            <p:ph type="ctrTitle"/>
          </p:nvPr>
        </p:nvSpPr>
        <p:spPr/>
        <p:txBody>
          <a:bodyPr/>
          <a:lstStyle/>
          <a:p>
            <a:r>
              <a:rPr lang="pt-BR" dirty="0"/>
              <a:t>Obrigado</a:t>
            </a:r>
          </a:p>
        </p:txBody>
      </p:sp>
      <p:sp>
        <p:nvSpPr>
          <p:cNvPr id="8" name="Subtítulo 7">
            <a:extLst>
              <a:ext uri="{FF2B5EF4-FFF2-40B4-BE49-F238E27FC236}">
                <a16:creationId xmlns:a16="http://schemas.microsoft.com/office/drawing/2014/main" id="{4997D7E9-AF20-4CB8-8B44-9073F5E8B979}"/>
              </a:ext>
            </a:extLst>
          </p:cNvPr>
          <p:cNvSpPr>
            <a:spLocks noGrp="1"/>
          </p:cNvSpPr>
          <p:nvPr>
            <p:ph type="subTitle" idx="1"/>
          </p:nvPr>
        </p:nvSpPr>
        <p:spPr/>
        <p:txBody>
          <a:bodyPr/>
          <a:lstStyle/>
          <a:p>
            <a:r>
              <a:rPr lang="pt-BR"/>
              <a:t>Perguntas?</a:t>
            </a:r>
          </a:p>
        </p:txBody>
      </p:sp>
      <p:sp>
        <p:nvSpPr>
          <p:cNvPr id="4" name="Espaço Reservado para Número de Slide 3">
            <a:extLst>
              <a:ext uri="{FF2B5EF4-FFF2-40B4-BE49-F238E27FC236}">
                <a16:creationId xmlns:a16="http://schemas.microsoft.com/office/drawing/2014/main" id="{4F4588FF-ACDD-4DA0-935F-8C57C96D5D56}"/>
              </a:ext>
            </a:extLst>
          </p:cNvPr>
          <p:cNvSpPr>
            <a:spLocks noGrp="1"/>
          </p:cNvSpPr>
          <p:nvPr>
            <p:ph type="sldNum" sz="quarter" idx="12"/>
          </p:nvPr>
        </p:nvSpPr>
        <p:spPr/>
        <p:txBody>
          <a:bodyPr/>
          <a:lstStyle/>
          <a:p>
            <a:fld id="{4A0D0F1B-B8CC-4CC4-A3C3-2349A6DB7AF0}" type="slidenum">
              <a:rPr lang="pt-BR" smtClean="0"/>
              <a:t>84</a:t>
            </a:fld>
            <a:endParaRPr lang="pt-BR"/>
          </a:p>
        </p:txBody>
      </p:sp>
    </p:spTree>
    <p:extLst>
      <p:ext uri="{BB962C8B-B14F-4D97-AF65-F5344CB8AC3E}">
        <p14:creationId xmlns:p14="http://schemas.microsoft.com/office/powerpoint/2010/main" val="12478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Rede neural convolucional</a:t>
            </a:r>
          </a:p>
        </p:txBody>
      </p:sp>
      <p:sp>
        <p:nvSpPr>
          <p:cNvPr id="3" name="Espaço Reservado para Conteúdo 2"/>
          <p:cNvSpPr>
            <a:spLocks noGrp="1"/>
          </p:cNvSpPr>
          <p:nvPr>
            <p:ph idx="1"/>
          </p:nvPr>
        </p:nvSpPr>
        <p:spPr/>
        <p:txBody>
          <a:bodyPr>
            <a:normAutofit lnSpcReduction="10000"/>
          </a:bodyPr>
          <a:lstStyle/>
          <a:p>
            <a:r>
              <a:rPr lang="pt-BR" dirty="0"/>
              <a:t>Falar da quantidade de parâmetros. ok</a:t>
            </a:r>
          </a:p>
          <a:p>
            <a:r>
              <a:rPr lang="pt-BR" dirty="0"/>
              <a:t>Falar do vetor de características. ok</a:t>
            </a:r>
          </a:p>
          <a:p>
            <a:r>
              <a:rPr lang="pt-BR" dirty="0"/>
              <a:t>Classificador: </a:t>
            </a:r>
            <a:r>
              <a:rPr lang="pt-BR" dirty="0" err="1"/>
              <a:t>Softmax</a:t>
            </a:r>
            <a:r>
              <a:rPr lang="pt-BR" dirty="0"/>
              <a:t> e tal. Criar código. </a:t>
            </a:r>
            <a:r>
              <a:rPr lang="pt-BR"/>
              <a:t>ENTROPIA CRUZADA.</a:t>
            </a:r>
            <a:endParaRPr lang="pt-BR" dirty="0"/>
          </a:p>
          <a:p>
            <a:r>
              <a:rPr lang="pt-BR" dirty="0"/>
              <a:t>Ler sobre o número de saídas da </a:t>
            </a:r>
            <a:r>
              <a:rPr lang="pt-BR" dirty="0" err="1"/>
              <a:t>convolução</a:t>
            </a:r>
            <a:r>
              <a:rPr lang="pt-BR" dirty="0"/>
              <a:t> na referencia da dissertação. É algo sobre o preenchimento de zeros.</a:t>
            </a:r>
          </a:p>
          <a:p>
            <a:r>
              <a:rPr lang="pt-BR" dirty="0"/>
              <a:t>Criar código para o preenchimento? Quantidade de parâmetros.</a:t>
            </a:r>
          </a:p>
          <a:p>
            <a:r>
              <a:rPr lang="pt-BR" dirty="0"/>
              <a:t>Criar planilha para ordem dos códigos?</a:t>
            </a:r>
          </a:p>
          <a:p>
            <a:r>
              <a:rPr lang="pt-BR" dirty="0"/>
              <a:t>Subir no </a:t>
            </a:r>
            <a:r>
              <a:rPr lang="pt-BR" dirty="0" err="1"/>
              <a:t>github</a:t>
            </a:r>
            <a:r>
              <a:rPr lang="pt-BR" dirty="0"/>
              <a:t>.</a:t>
            </a:r>
          </a:p>
          <a:p>
            <a:r>
              <a:rPr lang="pt-BR" dirty="0"/>
              <a:t>Criar teste </a:t>
            </a:r>
            <a:r>
              <a:rPr lang="pt-BR" dirty="0" err="1"/>
              <a:t>softmax</a:t>
            </a:r>
            <a:r>
              <a:rPr lang="pt-BR" dirty="0"/>
              <a:t> com saídas reais de uma rede: entropia cruzada.</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85</a:t>
            </a:fld>
            <a:endParaRPr lang="pt-BR"/>
          </a:p>
        </p:txBody>
      </p:sp>
    </p:spTree>
    <p:extLst>
      <p:ext uri="{BB962C8B-B14F-4D97-AF65-F5344CB8AC3E}">
        <p14:creationId xmlns:p14="http://schemas.microsoft.com/office/powerpoint/2010/main" val="168829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que é um rede neural?</a:t>
            </a:r>
          </a:p>
        </p:txBody>
      </p:sp>
      <p:sp>
        <p:nvSpPr>
          <p:cNvPr id="3" name="Espaço Reservado para Conteúdo 2"/>
          <p:cNvSpPr>
            <a:spLocks noGrp="1"/>
          </p:cNvSpPr>
          <p:nvPr>
            <p:ph idx="1"/>
          </p:nvPr>
        </p:nvSpPr>
        <p:spPr/>
        <p:txBody>
          <a:bodyPr>
            <a:normAutofit lnSpcReduction="10000"/>
          </a:bodyPr>
          <a:lstStyle/>
          <a:p>
            <a:pPr marL="0" indent="0">
              <a:buNone/>
            </a:pPr>
            <a:r>
              <a:rPr lang="pt-BR" dirty="0"/>
              <a:t>Dentre as principais propriedades e capacidades de uma rede neural, destacam-se:</a:t>
            </a:r>
          </a:p>
          <a:p>
            <a:r>
              <a:rPr lang="pt-BR" dirty="0"/>
              <a:t>Mapeamento de entrada-saída: Aprendizagem supervisionada realizada através da modificação dos pesos sinápticos de uma rede neural pela aplicação de um conjunto de amostras de treinamento rotuladas, onde cada uma dessas amostras representa um sinal de entrada único e sua resposta desejada correspondente.</a:t>
            </a:r>
          </a:p>
          <a:p>
            <a:r>
              <a:rPr lang="pt-BR" dirty="0"/>
              <a:t>Adaptabilidade: As redes neurais têm a capacidade de adaptar seus pesos sinápticos a modificações do meio ambiente. Uma rede previamente treinada pode ser </a:t>
            </a:r>
            <a:r>
              <a:rPr lang="pt-BR" dirty="0" err="1"/>
              <a:t>retreinada</a:t>
            </a:r>
            <a:r>
              <a:rPr lang="pt-BR" dirty="0"/>
              <a:t> para lidar com pequenas modificações nas condições operativas do ambiente.</a:t>
            </a:r>
          </a:p>
        </p:txBody>
      </p:sp>
      <p:sp>
        <p:nvSpPr>
          <p:cNvPr id="4" name="Espaço Reservado para Número de Slide 3"/>
          <p:cNvSpPr>
            <a:spLocks noGrp="1"/>
          </p:cNvSpPr>
          <p:nvPr>
            <p:ph type="sldNum" sz="quarter" idx="12"/>
          </p:nvPr>
        </p:nvSpPr>
        <p:spPr/>
        <p:txBody>
          <a:bodyPr/>
          <a:lstStyle/>
          <a:p>
            <a:fld id="{4A0D0F1B-B8CC-4CC4-A3C3-2349A6DB7AF0}" type="slidenum">
              <a:rPr lang="pt-BR" smtClean="0"/>
              <a:t>9</a:t>
            </a:fld>
            <a:endParaRPr lang="pt-BR"/>
          </a:p>
        </p:txBody>
      </p:sp>
    </p:spTree>
    <p:extLst>
      <p:ext uri="{BB962C8B-B14F-4D97-AF65-F5344CB8AC3E}">
        <p14:creationId xmlns:p14="http://schemas.microsoft.com/office/powerpoint/2010/main" val="2904335656"/>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15859</TotalTime>
  <Words>5209</Words>
  <Application>Microsoft Office PowerPoint</Application>
  <PresentationFormat>Widescreen</PresentationFormat>
  <Paragraphs>456</Paragraphs>
  <Slides>85</Slides>
  <Notes>9</Notes>
  <HiddenSlides>1</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85</vt:i4>
      </vt:variant>
    </vt:vector>
  </HeadingPairs>
  <TitlesOfParts>
    <vt:vector size="90" baseType="lpstr">
      <vt:lpstr>Arial</vt:lpstr>
      <vt:lpstr>Calibri</vt:lpstr>
      <vt:lpstr>Calibri Light</vt:lpstr>
      <vt:lpstr>Cambria Math</vt:lpstr>
      <vt:lpstr>Tema do Office</vt:lpstr>
      <vt:lpstr>Aprendizado profundo e redes neurais convolucionais</vt:lpstr>
      <vt:lpstr>Sumário</vt:lpstr>
      <vt:lpstr>Introdução ao minicurso</vt:lpstr>
      <vt:lpstr>O que é uma rede neural?</vt:lpstr>
      <vt:lpstr>O que é uma rede neural?</vt:lpstr>
      <vt:lpstr>O que é uma rede neural?</vt:lpstr>
      <vt:lpstr>O que é um rede neural?</vt:lpstr>
      <vt:lpstr>O que é um rede neural?</vt:lpstr>
      <vt:lpstr>O que é um rede neural?</vt:lpstr>
      <vt:lpstr>O que é um rede neural?</vt:lpstr>
      <vt:lpstr>Modelo de um neurônio artificial</vt:lpstr>
      <vt:lpstr>Modelo de um neurônio artificial</vt:lpstr>
      <vt:lpstr>Modelo de um neurônio artificial</vt:lpstr>
      <vt:lpstr>Modelo de um neurônio artificial</vt:lpstr>
      <vt:lpstr>Modelo de um neurônio artificial</vt:lpstr>
      <vt:lpstr>Perceptron de uma e múltiplas camadas</vt:lpstr>
      <vt:lpstr>Perceptron de uma e múltiplas camadas</vt:lpstr>
      <vt:lpstr>Perceptron de uma e múltiplas camadas</vt:lpstr>
      <vt:lpstr>Perceptron de uma e múltiplas camadas</vt:lpstr>
      <vt:lpstr>Perceptron de uma e múltiplas camadas</vt:lpstr>
      <vt:lpstr>Perceptron de uma e múltiplas camadas</vt:lpstr>
      <vt:lpstr>Treinamento</vt:lpstr>
      <vt:lpstr>Treinamento</vt:lpstr>
      <vt:lpstr>Treinamento</vt:lpstr>
      <vt:lpstr>Descida do gradiente</vt:lpstr>
      <vt:lpstr>Descida do gradiente</vt:lpstr>
      <vt:lpstr>Descida do gradiente</vt:lpstr>
      <vt:lpstr>Descida do gradiente</vt:lpstr>
      <vt:lpstr>Descida do gradiente</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Introdução ao aprendizado profundo</vt:lpstr>
      <vt:lpstr>Aspectos do aprendizado profundo</vt:lpstr>
      <vt:lpstr>Aspectos do aprendizado profundo</vt:lpstr>
      <vt:lpstr>Aspectos do aprendizado profundo</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Rede neural convolucional</vt:lpstr>
      <vt:lpstr>Obrigado</vt:lpstr>
      <vt:lpstr>Rede neural convolucional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Rafael</dc:creator>
  <cp:lastModifiedBy>Rafael Rocha</cp:lastModifiedBy>
  <cp:revision>344</cp:revision>
  <dcterms:created xsi:type="dcterms:W3CDTF">2019-03-22T20:19:30Z</dcterms:created>
  <dcterms:modified xsi:type="dcterms:W3CDTF">2019-09-13T11:12:16Z</dcterms:modified>
</cp:coreProperties>
</file>